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1" r:id="rId4"/>
    <p:sldId id="272" r:id="rId5"/>
    <p:sldId id="266" r:id="rId6"/>
    <p:sldId id="269" r:id="rId7"/>
    <p:sldId id="263" r:id="rId8"/>
    <p:sldId id="273" r:id="rId9"/>
    <p:sldId id="275" r:id="rId10"/>
    <p:sldId id="270" r:id="rId11"/>
    <p:sldId id="264" r:id="rId12"/>
    <p:sldId id="265" r:id="rId13"/>
    <p:sldId id="268" r:id="rId14"/>
    <p:sldId id="267"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064" autoAdjust="0"/>
  </p:normalViewPr>
  <p:slideViewPr>
    <p:cSldViewPr>
      <p:cViewPr varScale="1">
        <p:scale>
          <a:sx n="46" d="100"/>
          <a:sy n="46" d="100"/>
        </p:scale>
        <p:origin x="153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274" y="6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86EA0-2AA1-4BD3-818D-E33302F9054E}" type="doc">
      <dgm:prSet loTypeId="urn:microsoft.com/office/officeart/2005/8/layout/pyramid1" loCatId="pyramid" qsTypeId="urn:microsoft.com/office/officeart/2005/8/quickstyle/simple5" qsCatId="simple" csTypeId="urn:microsoft.com/office/officeart/2005/8/colors/accent1_2" csCatId="accent1" phldr="1"/>
      <dgm:spPr/>
    </dgm:pt>
    <dgm:pt modelId="{B440E39A-13C3-49BA-9ECD-FD39E9827B83}">
      <dgm:prSet phldrT="[Text]" custT="1"/>
      <dgm:spPr>
        <a:gradFill rotWithShape="0">
          <a:gsLst>
            <a:gs pos="0">
              <a:srgbClr val="F1D477"/>
            </a:gs>
            <a:gs pos="78000">
              <a:srgbClr val="BC9414"/>
            </a:gs>
          </a:gsLst>
        </a:gradFill>
      </dgm:spPr>
      <dgm:t>
        <a:bodyPr/>
        <a:lstStyle/>
        <a:p>
          <a:endParaRPr lang="en-GB" sz="2400" dirty="0"/>
        </a:p>
        <a:p>
          <a:r>
            <a:rPr lang="en-GB" sz="2400" dirty="0"/>
            <a:t>Gold</a:t>
          </a:r>
        </a:p>
      </dgm:t>
    </dgm:pt>
    <dgm:pt modelId="{EB95FBDD-C8B4-490E-B925-CBCAA5A80DD3}" type="parTrans" cxnId="{32189D26-015A-477D-894E-8EDF13681B07}">
      <dgm:prSet/>
      <dgm:spPr/>
      <dgm:t>
        <a:bodyPr/>
        <a:lstStyle/>
        <a:p>
          <a:endParaRPr lang="en-GB"/>
        </a:p>
      </dgm:t>
    </dgm:pt>
    <dgm:pt modelId="{AA2635BA-99DA-4BD4-B8F6-C078FE7DE596}" type="sibTrans" cxnId="{32189D26-015A-477D-894E-8EDF13681B07}">
      <dgm:prSet/>
      <dgm:spPr/>
      <dgm:t>
        <a:bodyPr/>
        <a:lstStyle/>
        <a:p>
          <a:endParaRPr lang="en-GB"/>
        </a:p>
      </dgm:t>
    </dgm:pt>
    <dgm:pt modelId="{0AB8BCB9-E09A-4E5A-BE49-333312CA67CB}">
      <dgm:prSet phldrT="[Text]" custT="1"/>
      <dgm:spPr>
        <a:gradFill rotWithShape="0">
          <a:gsLst>
            <a:gs pos="0">
              <a:schemeClr val="bg2">
                <a:lumMod val="20000"/>
                <a:lumOff val="80000"/>
              </a:schemeClr>
            </a:gs>
            <a:gs pos="78000">
              <a:schemeClr val="bg2">
                <a:lumMod val="60000"/>
                <a:lumOff val="40000"/>
              </a:schemeClr>
            </a:gs>
          </a:gsLst>
          <a:lin ang="5400000" scaled="0"/>
        </a:gradFill>
      </dgm:spPr>
      <dgm:t>
        <a:bodyPr/>
        <a:lstStyle/>
        <a:p>
          <a:r>
            <a:rPr lang="en-GB" sz="2400" dirty="0"/>
            <a:t>Silver</a:t>
          </a:r>
        </a:p>
      </dgm:t>
    </dgm:pt>
    <dgm:pt modelId="{95F68563-F7E7-4E6C-B822-E41039DFC5A1}" type="parTrans" cxnId="{4B73DEDA-7FAE-40D6-8E1F-E166C52494D0}">
      <dgm:prSet/>
      <dgm:spPr/>
      <dgm:t>
        <a:bodyPr/>
        <a:lstStyle/>
        <a:p>
          <a:endParaRPr lang="en-GB"/>
        </a:p>
      </dgm:t>
    </dgm:pt>
    <dgm:pt modelId="{3CF685C5-51B8-4F71-83D2-A8D2F7FBD64D}" type="sibTrans" cxnId="{4B73DEDA-7FAE-40D6-8E1F-E166C52494D0}">
      <dgm:prSet/>
      <dgm:spPr/>
      <dgm:t>
        <a:bodyPr/>
        <a:lstStyle/>
        <a:p>
          <a:endParaRPr lang="en-GB"/>
        </a:p>
      </dgm:t>
    </dgm:pt>
    <dgm:pt modelId="{50B22177-983A-4A35-8E88-58AB40E0D8C3}">
      <dgm:prSet phldrT="[Text]" custT="1"/>
      <dgm:spPr>
        <a:gradFill rotWithShape="0">
          <a:gsLst>
            <a:gs pos="0">
              <a:srgbClr val="AF5001"/>
            </a:gs>
            <a:gs pos="78000">
              <a:srgbClr val="672F01"/>
            </a:gs>
          </a:gsLst>
        </a:gradFill>
      </dgm:spPr>
      <dgm:t>
        <a:bodyPr/>
        <a:lstStyle/>
        <a:p>
          <a:r>
            <a:rPr lang="en-GB" sz="2400" dirty="0"/>
            <a:t>Bronze</a:t>
          </a:r>
        </a:p>
      </dgm:t>
    </dgm:pt>
    <dgm:pt modelId="{0772E816-0DB2-4F5A-89D5-C07C5E4B6251}" type="parTrans" cxnId="{B664BDAD-5588-4242-A8D6-A14FE3AB5917}">
      <dgm:prSet/>
      <dgm:spPr/>
      <dgm:t>
        <a:bodyPr/>
        <a:lstStyle/>
        <a:p>
          <a:endParaRPr lang="en-GB"/>
        </a:p>
      </dgm:t>
    </dgm:pt>
    <dgm:pt modelId="{92AE70DB-CE52-4C9C-AC06-D1D81BF20980}" type="sibTrans" cxnId="{B664BDAD-5588-4242-A8D6-A14FE3AB5917}">
      <dgm:prSet/>
      <dgm:spPr/>
      <dgm:t>
        <a:bodyPr/>
        <a:lstStyle/>
        <a:p>
          <a:endParaRPr lang="en-GB"/>
        </a:p>
      </dgm:t>
    </dgm:pt>
    <dgm:pt modelId="{2B2DC5D1-FB82-45DF-AF3D-8BEB8A41BBDD}" type="pres">
      <dgm:prSet presAssocID="{19F86EA0-2AA1-4BD3-818D-E33302F9054E}" presName="Name0" presStyleCnt="0">
        <dgm:presLayoutVars>
          <dgm:dir/>
          <dgm:animLvl val="lvl"/>
          <dgm:resizeHandles val="exact"/>
        </dgm:presLayoutVars>
      </dgm:prSet>
      <dgm:spPr/>
    </dgm:pt>
    <dgm:pt modelId="{E55B6C92-8C0C-4D8C-86ED-D08734204443}" type="pres">
      <dgm:prSet presAssocID="{B440E39A-13C3-49BA-9ECD-FD39E9827B83}" presName="Name8" presStyleCnt="0"/>
      <dgm:spPr/>
    </dgm:pt>
    <dgm:pt modelId="{77F5DB3D-AFE9-4F7D-9D82-94EEEDC5429E}" type="pres">
      <dgm:prSet presAssocID="{B440E39A-13C3-49BA-9ECD-FD39E9827B83}" presName="level" presStyleLbl="node1" presStyleIdx="0" presStyleCnt="3">
        <dgm:presLayoutVars>
          <dgm:chMax val="1"/>
          <dgm:bulletEnabled val="1"/>
        </dgm:presLayoutVars>
      </dgm:prSet>
      <dgm:spPr/>
    </dgm:pt>
    <dgm:pt modelId="{1EB9B608-D719-45CA-9080-FE3CEB58D769}" type="pres">
      <dgm:prSet presAssocID="{B440E39A-13C3-49BA-9ECD-FD39E9827B83}" presName="levelTx" presStyleLbl="revTx" presStyleIdx="0" presStyleCnt="0">
        <dgm:presLayoutVars>
          <dgm:chMax val="1"/>
          <dgm:bulletEnabled val="1"/>
        </dgm:presLayoutVars>
      </dgm:prSet>
      <dgm:spPr/>
    </dgm:pt>
    <dgm:pt modelId="{0F32DC72-9C94-4E51-96DB-68CEE4DC0C8D}" type="pres">
      <dgm:prSet presAssocID="{0AB8BCB9-E09A-4E5A-BE49-333312CA67CB}" presName="Name8" presStyleCnt="0"/>
      <dgm:spPr/>
    </dgm:pt>
    <dgm:pt modelId="{4140DF56-65BD-45A0-A814-6FCD05DB4488}" type="pres">
      <dgm:prSet presAssocID="{0AB8BCB9-E09A-4E5A-BE49-333312CA67CB}" presName="level" presStyleLbl="node1" presStyleIdx="1" presStyleCnt="3">
        <dgm:presLayoutVars>
          <dgm:chMax val="1"/>
          <dgm:bulletEnabled val="1"/>
        </dgm:presLayoutVars>
      </dgm:prSet>
      <dgm:spPr/>
    </dgm:pt>
    <dgm:pt modelId="{1A9F6FCB-F518-4218-ABEF-1FB9BD59E6F3}" type="pres">
      <dgm:prSet presAssocID="{0AB8BCB9-E09A-4E5A-BE49-333312CA67CB}" presName="levelTx" presStyleLbl="revTx" presStyleIdx="0" presStyleCnt="0">
        <dgm:presLayoutVars>
          <dgm:chMax val="1"/>
          <dgm:bulletEnabled val="1"/>
        </dgm:presLayoutVars>
      </dgm:prSet>
      <dgm:spPr/>
    </dgm:pt>
    <dgm:pt modelId="{FACF190F-C211-44A5-B884-7FA50608E82A}" type="pres">
      <dgm:prSet presAssocID="{50B22177-983A-4A35-8E88-58AB40E0D8C3}" presName="Name8" presStyleCnt="0"/>
      <dgm:spPr/>
    </dgm:pt>
    <dgm:pt modelId="{49ACBFDF-AD5A-48FE-AAF4-7CDB60005DF2}" type="pres">
      <dgm:prSet presAssocID="{50B22177-983A-4A35-8E88-58AB40E0D8C3}" presName="level" presStyleLbl="node1" presStyleIdx="2" presStyleCnt="3">
        <dgm:presLayoutVars>
          <dgm:chMax val="1"/>
          <dgm:bulletEnabled val="1"/>
        </dgm:presLayoutVars>
      </dgm:prSet>
      <dgm:spPr/>
    </dgm:pt>
    <dgm:pt modelId="{6DF0D460-453F-4DCB-89A5-A751E00C626F}" type="pres">
      <dgm:prSet presAssocID="{50B22177-983A-4A35-8E88-58AB40E0D8C3}" presName="levelTx" presStyleLbl="revTx" presStyleIdx="0" presStyleCnt="0">
        <dgm:presLayoutVars>
          <dgm:chMax val="1"/>
          <dgm:bulletEnabled val="1"/>
        </dgm:presLayoutVars>
      </dgm:prSet>
      <dgm:spPr/>
    </dgm:pt>
  </dgm:ptLst>
  <dgm:cxnLst>
    <dgm:cxn modelId="{32189D26-015A-477D-894E-8EDF13681B07}" srcId="{19F86EA0-2AA1-4BD3-818D-E33302F9054E}" destId="{B440E39A-13C3-49BA-9ECD-FD39E9827B83}" srcOrd="0" destOrd="0" parTransId="{EB95FBDD-C8B4-490E-B925-CBCAA5A80DD3}" sibTransId="{AA2635BA-99DA-4BD4-B8F6-C078FE7DE596}"/>
    <dgm:cxn modelId="{86263938-0F26-49C9-9AB5-4C92D4513C4F}" type="presOf" srcId="{50B22177-983A-4A35-8E88-58AB40E0D8C3}" destId="{6DF0D460-453F-4DCB-89A5-A751E00C626F}" srcOrd="1" destOrd="0" presId="urn:microsoft.com/office/officeart/2005/8/layout/pyramid1"/>
    <dgm:cxn modelId="{EFF6BC60-E164-46E9-894F-1567160EF5B6}" type="presOf" srcId="{19F86EA0-2AA1-4BD3-818D-E33302F9054E}" destId="{2B2DC5D1-FB82-45DF-AF3D-8BEB8A41BBDD}" srcOrd="0" destOrd="0" presId="urn:microsoft.com/office/officeart/2005/8/layout/pyramid1"/>
    <dgm:cxn modelId="{FA83494D-ED8A-4E85-B9AD-C6F7482F5D59}" type="presOf" srcId="{0AB8BCB9-E09A-4E5A-BE49-333312CA67CB}" destId="{4140DF56-65BD-45A0-A814-6FCD05DB4488}" srcOrd="0" destOrd="0" presId="urn:microsoft.com/office/officeart/2005/8/layout/pyramid1"/>
    <dgm:cxn modelId="{17E11B59-E273-4F5B-A5C6-4CEB425A4D39}" type="presOf" srcId="{B440E39A-13C3-49BA-9ECD-FD39E9827B83}" destId="{1EB9B608-D719-45CA-9080-FE3CEB58D769}" srcOrd="1" destOrd="0" presId="urn:microsoft.com/office/officeart/2005/8/layout/pyramid1"/>
    <dgm:cxn modelId="{E62FB57B-6495-46A7-8FA5-DBE7EDAEAC69}" type="presOf" srcId="{B440E39A-13C3-49BA-9ECD-FD39E9827B83}" destId="{77F5DB3D-AFE9-4F7D-9D82-94EEEDC5429E}" srcOrd="0" destOrd="0" presId="urn:microsoft.com/office/officeart/2005/8/layout/pyramid1"/>
    <dgm:cxn modelId="{728D9D8A-E131-472A-8044-3CB4AEFF33AC}" type="presOf" srcId="{0AB8BCB9-E09A-4E5A-BE49-333312CA67CB}" destId="{1A9F6FCB-F518-4218-ABEF-1FB9BD59E6F3}" srcOrd="1" destOrd="0" presId="urn:microsoft.com/office/officeart/2005/8/layout/pyramid1"/>
    <dgm:cxn modelId="{B664BDAD-5588-4242-A8D6-A14FE3AB5917}" srcId="{19F86EA0-2AA1-4BD3-818D-E33302F9054E}" destId="{50B22177-983A-4A35-8E88-58AB40E0D8C3}" srcOrd="2" destOrd="0" parTransId="{0772E816-0DB2-4F5A-89D5-C07C5E4B6251}" sibTransId="{92AE70DB-CE52-4C9C-AC06-D1D81BF20980}"/>
    <dgm:cxn modelId="{EFB981B3-5A5D-49C1-BEE8-BC36A8039E70}" type="presOf" srcId="{50B22177-983A-4A35-8E88-58AB40E0D8C3}" destId="{49ACBFDF-AD5A-48FE-AAF4-7CDB60005DF2}" srcOrd="0" destOrd="0" presId="urn:microsoft.com/office/officeart/2005/8/layout/pyramid1"/>
    <dgm:cxn modelId="{4B73DEDA-7FAE-40D6-8E1F-E166C52494D0}" srcId="{19F86EA0-2AA1-4BD3-818D-E33302F9054E}" destId="{0AB8BCB9-E09A-4E5A-BE49-333312CA67CB}" srcOrd="1" destOrd="0" parTransId="{95F68563-F7E7-4E6C-B822-E41039DFC5A1}" sibTransId="{3CF685C5-51B8-4F71-83D2-A8D2F7FBD64D}"/>
    <dgm:cxn modelId="{DE0E6602-CC0C-47B2-A513-83475014A765}" type="presParOf" srcId="{2B2DC5D1-FB82-45DF-AF3D-8BEB8A41BBDD}" destId="{E55B6C92-8C0C-4D8C-86ED-D08734204443}" srcOrd="0" destOrd="0" presId="urn:microsoft.com/office/officeart/2005/8/layout/pyramid1"/>
    <dgm:cxn modelId="{70DBD0C6-4C41-42FE-A66E-0C2657CD1192}" type="presParOf" srcId="{E55B6C92-8C0C-4D8C-86ED-D08734204443}" destId="{77F5DB3D-AFE9-4F7D-9D82-94EEEDC5429E}" srcOrd="0" destOrd="0" presId="urn:microsoft.com/office/officeart/2005/8/layout/pyramid1"/>
    <dgm:cxn modelId="{4529FC37-51E3-40CC-B6EF-8BA0004FE1D0}" type="presParOf" srcId="{E55B6C92-8C0C-4D8C-86ED-D08734204443}" destId="{1EB9B608-D719-45CA-9080-FE3CEB58D769}" srcOrd="1" destOrd="0" presId="urn:microsoft.com/office/officeart/2005/8/layout/pyramid1"/>
    <dgm:cxn modelId="{D8F4D4F5-4217-41E6-BF7F-1B4E4741707E}" type="presParOf" srcId="{2B2DC5D1-FB82-45DF-AF3D-8BEB8A41BBDD}" destId="{0F32DC72-9C94-4E51-96DB-68CEE4DC0C8D}" srcOrd="1" destOrd="0" presId="urn:microsoft.com/office/officeart/2005/8/layout/pyramid1"/>
    <dgm:cxn modelId="{3493A716-372A-44D5-B32E-ABCC62677C15}" type="presParOf" srcId="{0F32DC72-9C94-4E51-96DB-68CEE4DC0C8D}" destId="{4140DF56-65BD-45A0-A814-6FCD05DB4488}" srcOrd="0" destOrd="0" presId="urn:microsoft.com/office/officeart/2005/8/layout/pyramid1"/>
    <dgm:cxn modelId="{34463F09-163E-4ACA-80C4-2ED43B092E6D}" type="presParOf" srcId="{0F32DC72-9C94-4E51-96DB-68CEE4DC0C8D}" destId="{1A9F6FCB-F518-4218-ABEF-1FB9BD59E6F3}" srcOrd="1" destOrd="0" presId="urn:microsoft.com/office/officeart/2005/8/layout/pyramid1"/>
    <dgm:cxn modelId="{DA1E8100-69BE-4420-87B2-7527B90BBFC1}" type="presParOf" srcId="{2B2DC5D1-FB82-45DF-AF3D-8BEB8A41BBDD}" destId="{FACF190F-C211-44A5-B884-7FA50608E82A}" srcOrd="2" destOrd="0" presId="urn:microsoft.com/office/officeart/2005/8/layout/pyramid1"/>
    <dgm:cxn modelId="{0B1D0DD9-95B5-49CC-93B0-A25C473F5561}" type="presParOf" srcId="{FACF190F-C211-44A5-B884-7FA50608E82A}" destId="{49ACBFDF-AD5A-48FE-AAF4-7CDB60005DF2}" srcOrd="0" destOrd="0" presId="urn:microsoft.com/office/officeart/2005/8/layout/pyramid1"/>
    <dgm:cxn modelId="{2D9182DB-0965-4F6A-9B5E-2E35C462E8E0}" type="presParOf" srcId="{FACF190F-C211-44A5-B884-7FA50608E82A}" destId="{6DF0D460-453F-4DCB-89A5-A751E00C626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5DB3D-AFE9-4F7D-9D82-94EEEDC5429E}">
      <dsp:nvSpPr>
        <dsp:cNvPr id="0" name=""/>
        <dsp:cNvSpPr/>
      </dsp:nvSpPr>
      <dsp:spPr>
        <a:xfrm>
          <a:off x="1176023" y="0"/>
          <a:ext cx="1176023" cy="1368292"/>
        </a:xfrm>
        <a:prstGeom prst="trapezoid">
          <a:avLst>
            <a:gd name="adj" fmla="val 50000"/>
          </a:avLst>
        </a:prstGeom>
        <a:gradFill rotWithShape="0">
          <a:gsLst>
            <a:gs pos="0">
              <a:srgbClr val="F1D477"/>
            </a:gs>
            <a:gs pos="78000">
              <a:srgbClr val="BC9414"/>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a:p>
          <a:pPr marL="0" lvl="0" indent="0" algn="ctr" defTabSz="1066800">
            <a:lnSpc>
              <a:spcPct val="90000"/>
            </a:lnSpc>
            <a:spcBef>
              <a:spcPct val="0"/>
            </a:spcBef>
            <a:spcAft>
              <a:spcPct val="35000"/>
            </a:spcAft>
            <a:buNone/>
          </a:pPr>
          <a:r>
            <a:rPr lang="en-GB" sz="2400" kern="1200" dirty="0"/>
            <a:t>Gold</a:t>
          </a:r>
        </a:p>
      </dsp:txBody>
      <dsp:txXfrm>
        <a:off x="1176023" y="0"/>
        <a:ext cx="1176023" cy="1368292"/>
      </dsp:txXfrm>
    </dsp:sp>
    <dsp:sp modelId="{4140DF56-65BD-45A0-A814-6FCD05DB4488}">
      <dsp:nvSpPr>
        <dsp:cNvPr id="0" name=""/>
        <dsp:cNvSpPr/>
      </dsp:nvSpPr>
      <dsp:spPr>
        <a:xfrm>
          <a:off x="588011" y="1368292"/>
          <a:ext cx="2352046" cy="1368292"/>
        </a:xfrm>
        <a:prstGeom prst="trapezoid">
          <a:avLst>
            <a:gd name="adj" fmla="val 42974"/>
          </a:avLst>
        </a:prstGeom>
        <a:gradFill rotWithShape="0">
          <a:gsLst>
            <a:gs pos="0">
              <a:schemeClr val="bg2">
                <a:lumMod val="20000"/>
                <a:lumOff val="80000"/>
              </a:schemeClr>
            </a:gs>
            <a:gs pos="78000">
              <a:schemeClr val="bg2">
                <a:lumMod val="60000"/>
                <a:lumOff val="40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Silver</a:t>
          </a:r>
        </a:p>
      </dsp:txBody>
      <dsp:txXfrm>
        <a:off x="999619" y="1368292"/>
        <a:ext cx="1528830" cy="1368292"/>
      </dsp:txXfrm>
    </dsp:sp>
    <dsp:sp modelId="{49ACBFDF-AD5A-48FE-AAF4-7CDB60005DF2}">
      <dsp:nvSpPr>
        <dsp:cNvPr id="0" name=""/>
        <dsp:cNvSpPr/>
      </dsp:nvSpPr>
      <dsp:spPr>
        <a:xfrm>
          <a:off x="0" y="2736585"/>
          <a:ext cx="3528070" cy="1368292"/>
        </a:xfrm>
        <a:prstGeom prst="trapezoid">
          <a:avLst>
            <a:gd name="adj" fmla="val 42974"/>
          </a:avLst>
        </a:prstGeom>
        <a:gradFill rotWithShape="0">
          <a:gsLst>
            <a:gs pos="0">
              <a:srgbClr val="AF5001"/>
            </a:gs>
            <a:gs pos="78000">
              <a:srgbClr val="672F0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Bronze</a:t>
          </a:r>
        </a:p>
      </dsp:txBody>
      <dsp:txXfrm>
        <a:off x="617412" y="2736585"/>
        <a:ext cx="2293245" cy="13682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6827ACB-7269-49DE-A778-E2616A6AA980}" type="datetimeFigureOut">
              <a:rPr lang="en-GB" smtClean="0"/>
              <a:t>21/11/2023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931DF36-A293-40E9-87AC-6FF55E756F73}" type="slidenum">
              <a:rPr lang="en-GB" smtClean="0"/>
              <a:t>‹#›</a:t>
            </a:fld>
            <a:endParaRPr lang="en-GB"/>
          </a:p>
        </p:txBody>
      </p:sp>
    </p:spTree>
    <p:extLst>
      <p:ext uri="{BB962C8B-B14F-4D97-AF65-F5344CB8AC3E}">
        <p14:creationId xmlns:p14="http://schemas.microsoft.com/office/powerpoint/2010/main" val="183259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1DF36-A293-40E9-87AC-6FF55E756F73}" type="slidenum">
              <a:rPr lang="en-GB" smtClean="0"/>
              <a:t>1</a:t>
            </a:fld>
            <a:endParaRPr lang="en-GB"/>
          </a:p>
        </p:txBody>
      </p:sp>
    </p:spTree>
    <p:extLst>
      <p:ext uri="{BB962C8B-B14F-4D97-AF65-F5344CB8AC3E}">
        <p14:creationId xmlns:p14="http://schemas.microsoft.com/office/powerpoint/2010/main" val="153742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7700" y="746125"/>
            <a:ext cx="2700338" cy="2025650"/>
          </a:xfrm>
        </p:spPr>
      </p:sp>
      <p:sp>
        <p:nvSpPr>
          <p:cNvPr id="3" name="Notes Placeholder 2"/>
          <p:cNvSpPr>
            <a:spLocks noGrp="1"/>
          </p:cNvSpPr>
          <p:nvPr>
            <p:ph type="body" idx="1"/>
          </p:nvPr>
        </p:nvSpPr>
        <p:spPr>
          <a:xfrm>
            <a:off x="596082" y="3098254"/>
            <a:ext cx="5760640" cy="6408712"/>
          </a:xfrm>
        </p:spPr>
        <p:txBody>
          <a:bodyPr/>
          <a:lstStyle/>
          <a:p>
            <a:endParaRPr lang="en-GB" dirty="0"/>
          </a:p>
        </p:txBody>
      </p:sp>
      <p:sp>
        <p:nvSpPr>
          <p:cNvPr id="4" name="Slide Number Placeholder 3"/>
          <p:cNvSpPr>
            <a:spLocks noGrp="1"/>
          </p:cNvSpPr>
          <p:nvPr>
            <p:ph type="sldNum" sz="quarter" idx="10"/>
          </p:nvPr>
        </p:nvSpPr>
        <p:spPr/>
        <p:txBody>
          <a:bodyPr/>
          <a:lstStyle/>
          <a:p>
            <a:fld id="{F931DF36-A293-40E9-87AC-6FF55E756F73}" type="slidenum">
              <a:rPr lang="en-GB" smtClean="0"/>
              <a:t>2</a:t>
            </a:fld>
            <a:endParaRPr lang="en-GB"/>
          </a:p>
        </p:txBody>
      </p:sp>
    </p:spTree>
    <p:extLst>
      <p:ext uri="{BB962C8B-B14F-4D97-AF65-F5344CB8AC3E}">
        <p14:creationId xmlns:p14="http://schemas.microsoft.com/office/powerpoint/2010/main" val="115352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1DF36-A293-40E9-87AC-6FF55E756F73}" type="slidenum">
              <a:rPr lang="en-GB" smtClean="0"/>
              <a:t>3</a:t>
            </a:fld>
            <a:endParaRPr lang="en-GB"/>
          </a:p>
        </p:txBody>
      </p:sp>
    </p:spTree>
    <p:extLst>
      <p:ext uri="{BB962C8B-B14F-4D97-AF65-F5344CB8AC3E}">
        <p14:creationId xmlns:p14="http://schemas.microsoft.com/office/powerpoint/2010/main" val="414899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1DF36-A293-40E9-87AC-6FF55E756F73}" type="slidenum">
              <a:rPr lang="en-GB" smtClean="0"/>
              <a:t>4</a:t>
            </a:fld>
            <a:endParaRPr lang="en-GB"/>
          </a:p>
        </p:txBody>
      </p:sp>
    </p:spTree>
    <p:extLst>
      <p:ext uri="{BB962C8B-B14F-4D97-AF65-F5344CB8AC3E}">
        <p14:creationId xmlns:p14="http://schemas.microsoft.com/office/powerpoint/2010/main" val="292461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1DF36-A293-40E9-87AC-6FF55E756F73}" type="slidenum">
              <a:rPr lang="en-GB" smtClean="0"/>
              <a:t>7</a:t>
            </a:fld>
            <a:endParaRPr lang="en-GB"/>
          </a:p>
        </p:txBody>
      </p:sp>
    </p:spTree>
    <p:extLst>
      <p:ext uri="{BB962C8B-B14F-4D97-AF65-F5344CB8AC3E}">
        <p14:creationId xmlns:p14="http://schemas.microsoft.com/office/powerpoint/2010/main" val="311476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1DF36-A293-40E9-87AC-6FF55E756F73}" type="slidenum">
              <a:rPr lang="en-GB" smtClean="0"/>
              <a:t>9</a:t>
            </a:fld>
            <a:endParaRPr lang="en-GB"/>
          </a:p>
        </p:txBody>
      </p:sp>
    </p:spTree>
    <p:extLst>
      <p:ext uri="{BB962C8B-B14F-4D97-AF65-F5344CB8AC3E}">
        <p14:creationId xmlns:p14="http://schemas.microsoft.com/office/powerpoint/2010/main" val="361107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1DF36-A293-40E9-87AC-6FF55E756F73}" type="slidenum">
              <a:rPr lang="en-GB" smtClean="0"/>
              <a:t>14</a:t>
            </a:fld>
            <a:endParaRPr lang="en-GB"/>
          </a:p>
        </p:txBody>
      </p:sp>
    </p:spTree>
    <p:extLst>
      <p:ext uri="{BB962C8B-B14F-4D97-AF65-F5344CB8AC3E}">
        <p14:creationId xmlns:p14="http://schemas.microsoft.com/office/powerpoint/2010/main" val="56206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09957" y="620642"/>
            <a:ext cx="5027724" cy="2024630"/>
          </a:xfrm>
          <a:prstGeom prst="rect">
            <a:avLst/>
          </a:prstGeom>
        </p:spPr>
        <p:txBody>
          <a:bodyPr lIns="91408" tIns="45704" rIns="91408" bIns="45704" rtlCol="0">
            <a:normAutofit/>
          </a:bodyPr>
          <a:lstStyle>
            <a:lvl1pPr>
              <a:defRPr/>
            </a:lvl1pPr>
          </a:lstStyle>
          <a:p>
            <a:r>
              <a:rPr lang="en-US"/>
              <a:t>Click to edit Master title style</a:t>
            </a:r>
            <a:endParaRPr lang="en-GB" dirty="0"/>
          </a:p>
        </p:txBody>
      </p:sp>
      <p:sp>
        <p:nvSpPr>
          <p:cNvPr id="8" name="Text Placeholder 2"/>
          <p:cNvSpPr>
            <a:spLocks noGrp="1"/>
          </p:cNvSpPr>
          <p:nvPr>
            <p:ph idx="1"/>
          </p:nvPr>
        </p:nvSpPr>
        <p:spPr>
          <a:xfrm>
            <a:off x="3586807" y="2841205"/>
            <a:ext cx="5099993" cy="3284959"/>
          </a:xfrm>
          <a:prstGeom prst="rect">
            <a:avLst/>
          </a:prstGeom>
        </p:spPr>
        <p:txBody>
          <a:bodyPr lIns="91408" tIns="45704" rIns="91408" bIns="45704" rtlCol="0">
            <a:normAutofit/>
          </a:bodyPr>
          <a:lstStyle/>
          <a:p>
            <a:pPr lvl="0"/>
            <a:r>
              <a:rPr lang="en-US"/>
              <a:t>Click to edit Master text styles</a:t>
            </a:r>
          </a:p>
        </p:txBody>
      </p:sp>
      <p:sp>
        <p:nvSpPr>
          <p:cNvPr id="4" name="Footer Placeholder 4"/>
          <p:cNvSpPr>
            <a:spLocks noGrp="1"/>
          </p:cNvSpPr>
          <p:nvPr>
            <p:ph type="ftr" sz="quarter" idx="10"/>
          </p:nvPr>
        </p:nvSpPr>
        <p:spPr/>
        <p:txBody>
          <a:bodyPr/>
          <a:lstStyle>
            <a:lvl1pPr defTabSz="914400" fontAlgn="base">
              <a:spcBef>
                <a:spcPct val="0"/>
              </a:spcBef>
              <a:spcAft>
                <a:spcPct val="0"/>
              </a:spcAft>
              <a:defRPr>
                <a:latin typeface="Arial Black" pitchFamily="34" charset="0"/>
                <a:cs typeface="Arial" charset="0"/>
              </a:defRPr>
            </a:lvl1pPr>
          </a:lstStyle>
          <a:p>
            <a:endParaRPr lang="en-GB"/>
          </a:p>
        </p:txBody>
      </p:sp>
    </p:spTree>
    <p:extLst>
      <p:ext uri="{BB962C8B-B14F-4D97-AF65-F5344CB8AC3E}">
        <p14:creationId xmlns:p14="http://schemas.microsoft.com/office/powerpoint/2010/main" val="415219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09957" y="620642"/>
            <a:ext cx="5027724" cy="2024630"/>
          </a:xfrm>
          <a:prstGeom prst="rect">
            <a:avLst/>
          </a:prstGeom>
        </p:spPr>
        <p:txBody>
          <a:bodyPr lIns="91408" tIns="45704" rIns="91408" bIns="45704" rtlCol="0">
            <a:normAutofit/>
          </a:bodyPr>
          <a:lstStyle>
            <a:lvl1pPr>
              <a:defRPr/>
            </a:lvl1pPr>
          </a:lstStyle>
          <a:p>
            <a:r>
              <a:rPr lang="en-US"/>
              <a:t>Click to edit Master title style</a:t>
            </a:r>
            <a:endParaRPr lang="en-GB" dirty="0"/>
          </a:p>
        </p:txBody>
      </p:sp>
      <p:sp>
        <p:nvSpPr>
          <p:cNvPr id="8" name="Text Placeholder 2"/>
          <p:cNvSpPr>
            <a:spLocks noGrp="1"/>
          </p:cNvSpPr>
          <p:nvPr>
            <p:ph idx="1"/>
          </p:nvPr>
        </p:nvSpPr>
        <p:spPr>
          <a:xfrm>
            <a:off x="3586807" y="2841205"/>
            <a:ext cx="5099993" cy="3284959"/>
          </a:xfrm>
          <a:prstGeom prst="rect">
            <a:avLst/>
          </a:prstGeom>
        </p:spPr>
        <p:txBody>
          <a:bodyPr lIns="91408" tIns="45704" rIns="91408" bIns="45704" rtlCol="0">
            <a:normAutofit/>
          </a:bodyPr>
          <a:lstStyle/>
          <a:p>
            <a:pPr lvl="0"/>
            <a:r>
              <a:rPr lang="en-US"/>
              <a:t>Click to edit Master text styles</a:t>
            </a:r>
          </a:p>
        </p:txBody>
      </p:sp>
      <p:sp>
        <p:nvSpPr>
          <p:cNvPr id="4" name="Footer Placeholder 4"/>
          <p:cNvSpPr>
            <a:spLocks noGrp="1"/>
          </p:cNvSpPr>
          <p:nvPr>
            <p:ph type="ftr" sz="quarter" idx="10"/>
          </p:nvPr>
        </p:nvSpPr>
        <p:spPr/>
        <p:txBody>
          <a:bodyPr/>
          <a:lstStyle>
            <a:lvl1pPr defTabSz="914400" fontAlgn="base">
              <a:spcBef>
                <a:spcPct val="0"/>
              </a:spcBef>
              <a:spcAft>
                <a:spcPct val="0"/>
              </a:spcAft>
              <a:defRPr>
                <a:latin typeface="Arial Black" pitchFamily="34" charset="0"/>
                <a:cs typeface="Arial" charset="0"/>
              </a:defRPr>
            </a:lvl1pPr>
          </a:lstStyle>
          <a:p>
            <a:endParaRPr lang="en-GB"/>
          </a:p>
        </p:txBody>
      </p:sp>
    </p:spTree>
    <p:extLst>
      <p:ext uri="{BB962C8B-B14F-4D97-AF65-F5344CB8AC3E}">
        <p14:creationId xmlns:p14="http://schemas.microsoft.com/office/powerpoint/2010/main" val="51150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357" y="620642"/>
            <a:ext cx="8414324" cy="1110281"/>
          </a:xfrm>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323358" y="1992165"/>
            <a:ext cx="8363443" cy="3788017"/>
          </a:xfrm>
        </p:spPr>
        <p:txBody>
          <a:bodyPr/>
          <a:lstStyle>
            <a:lvl3pPr>
              <a:defRPr/>
            </a:lvl3pPr>
          </a:lstStyle>
          <a:p>
            <a:pPr lvl="0"/>
            <a:r>
              <a:rPr lang="en-US"/>
              <a:t>Click to edit Master text styles</a:t>
            </a:r>
          </a:p>
        </p:txBody>
      </p:sp>
      <p:sp>
        <p:nvSpPr>
          <p:cNvPr id="4" name="Footer Placeholder 4"/>
          <p:cNvSpPr>
            <a:spLocks noGrp="1"/>
          </p:cNvSpPr>
          <p:nvPr>
            <p:ph type="ftr" sz="quarter" idx="10"/>
          </p:nvPr>
        </p:nvSpPr>
        <p:spPr/>
        <p:txBody>
          <a:bodyPr/>
          <a:lstStyle>
            <a:lvl1pPr defTabSz="914400" fontAlgn="base">
              <a:spcBef>
                <a:spcPct val="0"/>
              </a:spcBef>
              <a:spcAft>
                <a:spcPct val="0"/>
              </a:spcAft>
              <a:defRPr>
                <a:latin typeface="Arial Black" pitchFamily="34" charset="0"/>
                <a:cs typeface="Arial" charset="0"/>
              </a:defRPr>
            </a:lvl1pPr>
          </a:lstStyle>
          <a:p>
            <a:endParaRPr lang="en-GB"/>
          </a:p>
        </p:txBody>
      </p:sp>
    </p:spTree>
    <p:extLst>
      <p:ext uri="{BB962C8B-B14F-4D97-AF65-F5344CB8AC3E}">
        <p14:creationId xmlns:p14="http://schemas.microsoft.com/office/powerpoint/2010/main" val="332458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entre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323358" y="1992165"/>
            <a:ext cx="8363443" cy="3788017"/>
          </a:xfrm>
        </p:spPr>
        <p:txBody>
          <a:bodyPr/>
          <a:lstStyle>
            <a:lvl3pPr>
              <a:defRPr/>
            </a:lvl3pPr>
          </a:lstStyle>
          <a:p>
            <a:pPr lvl="0"/>
            <a:r>
              <a:rPr lang="en-US"/>
              <a:t>Click to edit Master text styles</a:t>
            </a:r>
          </a:p>
        </p:txBody>
      </p:sp>
      <p:sp>
        <p:nvSpPr>
          <p:cNvPr id="3" name="Footer Placeholder 4"/>
          <p:cNvSpPr>
            <a:spLocks noGrp="1"/>
          </p:cNvSpPr>
          <p:nvPr>
            <p:ph type="ftr" sz="quarter" idx="10"/>
          </p:nvPr>
        </p:nvSpPr>
        <p:spPr/>
        <p:txBody>
          <a:bodyPr/>
          <a:lstStyle>
            <a:lvl1pPr defTabSz="914400" fontAlgn="base">
              <a:spcBef>
                <a:spcPct val="0"/>
              </a:spcBef>
              <a:spcAft>
                <a:spcPct val="0"/>
              </a:spcAft>
              <a:defRPr>
                <a:latin typeface="Arial Black" pitchFamily="34" charset="0"/>
                <a:cs typeface="Arial" charset="0"/>
              </a:defRPr>
            </a:lvl1pPr>
          </a:lstStyle>
          <a:p>
            <a:endParaRPr lang="en-GB"/>
          </a:p>
        </p:txBody>
      </p:sp>
    </p:spTree>
    <p:extLst>
      <p:ext uri="{BB962C8B-B14F-4D97-AF65-F5344CB8AC3E}">
        <p14:creationId xmlns:p14="http://schemas.microsoft.com/office/powerpoint/2010/main" val="364390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ft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23357" y="620642"/>
            <a:ext cx="8414324" cy="1110281"/>
          </a:xfrm>
        </p:spPr>
        <p:txBody>
          <a:bodyPr/>
          <a:lstStyle>
            <a:lvl1pPr>
              <a:defRPr/>
            </a:lvl1pPr>
          </a:lstStyle>
          <a:p>
            <a:r>
              <a:rPr lang="en-US"/>
              <a:t>Click to edit Master title style</a:t>
            </a:r>
            <a:endParaRPr lang="en-GB" dirty="0"/>
          </a:p>
        </p:txBody>
      </p:sp>
      <p:sp>
        <p:nvSpPr>
          <p:cNvPr id="9" name="Content Placeholder 2"/>
          <p:cNvSpPr>
            <a:spLocks noGrp="1"/>
          </p:cNvSpPr>
          <p:nvPr>
            <p:ph idx="1"/>
          </p:nvPr>
        </p:nvSpPr>
        <p:spPr>
          <a:xfrm>
            <a:off x="323358" y="1992165"/>
            <a:ext cx="8363443" cy="3788017"/>
          </a:xfrm>
        </p:spPr>
        <p:txBody>
          <a:bodyPr/>
          <a:lstStyle>
            <a:lvl3pPr>
              <a:defRPr/>
            </a:lvl3pPr>
          </a:lstStyle>
          <a:p>
            <a:pPr lvl="0"/>
            <a:r>
              <a:rPr lang="en-US"/>
              <a:t>Click to edit Master text styles</a:t>
            </a:r>
          </a:p>
        </p:txBody>
      </p:sp>
      <p:sp>
        <p:nvSpPr>
          <p:cNvPr id="4" name="Footer Placeholder 5"/>
          <p:cNvSpPr>
            <a:spLocks noGrp="1"/>
          </p:cNvSpPr>
          <p:nvPr>
            <p:ph type="ftr" sz="quarter" idx="10"/>
          </p:nvPr>
        </p:nvSpPr>
        <p:spPr/>
        <p:txBody>
          <a:bodyPr/>
          <a:lstStyle>
            <a:lvl1pPr defTabSz="914400" fontAlgn="base">
              <a:spcBef>
                <a:spcPct val="0"/>
              </a:spcBef>
              <a:spcAft>
                <a:spcPct val="0"/>
              </a:spcAft>
              <a:defRPr>
                <a:latin typeface="Arial Black" pitchFamily="34" charset="0"/>
                <a:cs typeface="Arial" charset="0"/>
              </a:defRPr>
            </a:lvl1pPr>
          </a:lstStyle>
          <a:p>
            <a:endParaRPr lang="en-GB"/>
          </a:p>
        </p:txBody>
      </p:sp>
    </p:spTree>
    <p:extLst>
      <p:ext uri="{BB962C8B-B14F-4D97-AF65-F5344CB8AC3E}">
        <p14:creationId xmlns:p14="http://schemas.microsoft.com/office/powerpoint/2010/main" val="77682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015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09988" y="620713"/>
            <a:ext cx="50276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3586163" y="2841625"/>
            <a:ext cx="510063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1"/>
            <a:r>
              <a:rPr lang="en-US" altLang="en-US"/>
              <a:t>Second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4" tIns="45712" rIns="91424" bIns="45712" rtlCol="0" anchor="ctr"/>
          <a:lstStyle>
            <a:lvl1pPr algn="ctr" defTabSz="914239" fontAlgn="auto">
              <a:spcBef>
                <a:spcPts val="0"/>
              </a:spcBef>
              <a:spcAft>
                <a:spcPts val="0"/>
              </a:spcAft>
              <a:defRPr sz="1200">
                <a:solidFill>
                  <a:prstClr val="black">
                    <a:tint val="75000"/>
                  </a:prstClr>
                </a:solidFill>
                <a:latin typeface="Calibri"/>
                <a:cs typeface="+mn-cs"/>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2813" rtl="0" eaLnBrk="1" fontAlgn="base" hangingPunct="1">
        <a:spcBef>
          <a:spcPct val="0"/>
        </a:spcBef>
        <a:spcAft>
          <a:spcPct val="0"/>
        </a:spcAft>
        <a:defRPr sz="4400" kern="1200">
          <a:solidFill>
            <a:schemeClr val="tx1"/>
          </a:solidFill>
          <a:latin typeface="+mj-lt"/>
          <a:ea typeface="+mj-ea"/>
          <a:cs typeface="+mj-cs"/>
        </a:defRPr>
      </a:lvl1pPr>
      <a:lvl2pPr algn="ctr" defTabSz="912813" rtl="0" eaLnBrk="1" fontAlgn="base" hangingPunct="1">
        <a:spcBef>
          <a:spcPct val="0"/>
        </a:spcBef>
        <a:spcAft>
          <a:spcPct val="0"/>
        </a:spcAft>
        <a:defRPr sz="4400">
          <a:solidFill>
            <a:schemeClr val="tx1"/>
          </a:solidFill>
          <a:latin typeface="Calibri" pitchFamily="34" charset="0"/>
        </a:defRPr>
      </a:lvl2pPr>
      <a:lvl3pPr algn="ctr" defTabSz="912813" rtl="0" eaLnBrk="1" fontAlgn="base" hangingPunct="1">
        <a:spcBef>
          <a:spcPct val="0"/>
        </a:spcBef>
        <a:spcAft>
          <a:spcPct val="0"/>
        </a:spcAft>
        <a:defRPr sz="4400">
          <a:solidFill>
            <a:schemeClr val="tx1"/>
          </a:solidFill>
          <a:latin typeface="Calibri" pitchFamily="34" charset="0"/>
        </a:defRPr>
      </a:lvl3pPr>
      <a:lvl4pPr algn="ctr" defTabSz="912813" rtl="0" eaLnBrk="1" fontAlgn="base" hangingPunct="1">
        <a:spcBef>
          <a:spcPct val="0"/>
        </a:spcBef>
        <a:spcAft>
          <a:spcPct val="0"/>
        </a:spcAft>
        <a:defRPr sz="4400">
          <a:solidFill>
            <a:schemeClr val="tx1"/>
          </a:solidFill>
          <a:latin typeface="Calibri" pitchFamily="34" charset="0"/>
        </a:defRPr>
      </a:lvl4pPr>
      <a:lvl5pPr algn="ctr" defTabSz="912813" rtl="0" eaLnBrk="1" fontAlgn="base" hangingPunct="1">
        <a:spcBef>
          <a:spcPct val="0"/>
        </a:spcBef>
        <a:spcAft>
          <a:spcPct val="0"/>
        </a:spcAft>
        <a:defRPr sz="4400">
          <a:solidFill>
            <a:schemeClr val="tx1"/>
          </a:solidFill>
          <a:latin typeface="Calibri" pitchFamily="34" charset="0"/>
        </a:defRPr>
      </a:lvl5pPr>
      <a:lvl6pPr marL="457200" algn="ctr" defTabSz="912813" rtl="0" eaLnBrk="1" fontAlgn="base" hangingPunct="1">
        <a:spcBef>
          <a:spcPct val="0"/>
        </a:spcBef>
        <a:spcAft>
          <a:spcPct val="0"/>
        </a:spcAft>
        <a:defRPr sz="4400">
          <a:solidFill>
            <a:schemeClr val="tx1"/>
          </a:solidFill>
          <a:latin typeface="Calibri" pitchFamily="34" charset="0"/>
        </a:defRPr>
      </a:lvl6pPr>
      <a:lvl7pPr marL="914400" algn="ctr" defTabSz="912813" rtl="0" eaLnBrk="1" fontAlgn="base" hangingPunct="1">
        <a:spcBef>
          <a:spcPct val="0"/>
        </a:spcBef>
        <a:spcAft>
          <a:spcPct val="0"/>
        </a:spcAft>
        <a:defRPr sz="4400">
          <a:solidFill>
            <a:schemeClr val="tx1"/>
          </a:solidFill>
          <a:latin typeface="Calibri" pitchFamily="34" charset="0"/>
        </a:defRPr>
      </a:lvl7pPr>
      <a:lvl8pPr marL="1371600" algn="ctr" defTabSz="912813" rtl="0" eaLnBrk="1" fontAlgn="base" hangingPunct="1">
        <a:spcBef>
          <a:spcPct val="0"/>
        </a:spcBef>
        <a:spcAft>
          <a:spcPct val="0"/>
        </a:spcAft>
        <a:defRPr sz="4400">
          <a:solidFill>
            <a:schemeClr val="tx1"/>
          </a:solidFill>
          <a:latin typeface="Calibri" pitchFamily="34" charset="0"/>
        </a:defRPr>
      </a:lvl8pPr>
      <a:lvl9pPr marL="1828800" algn="ctr" defTabSz="912813"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defTabSz="91281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455613" algn="l" defTabSz="912813" rtl="0" eaLnBrk="1" fontAlgn="base" hangingPunct="1">
        <a:spcBef>
          <a:spcPct val="20000"/>
        </a:spcBef>
        <a:spcAft>
          <a:spcPct val="0"/>
        </a:spcAft>
        <a:buFont typeface="Arial" charset="0"/>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localoffer.stoke.gov.uk/"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Graduated%20Approach%20(Example)%20%204b%20Communication%20and%20Interaction%20-%20ASC.doc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High Needs Banding Consultation </a:t>
            </a:r>
          </a:p>
        </p:txBody>
      </p:sp>
      <p:sp>
        <p:nvSpPr>
          <p:cNvPr id="3" name="Subtitle 2"/>
          <p:cNvSpPr>
            <a:spLocks noGrp="1"/>
          </p:cNvSpPr>
          <p:nvPr>
            <p:ph idx="1"/>
          </p:nvPr>
        </p:nvSpPr>
        <p:spPr>
          <a:xfrm>
            <a:off x="3635896" y="3861048"/>
            <a:ext cx="5099993" cy="1019843"/>
          </a:xfrm>
        </p:spPr>
        <p:txBody>
          <a:bodyPr>
            <a:normAutofit/>
          </a:bodyPr>
          <a:lstStyle/>
          <a:p>
            <a:pPr marL="0" indent="0">
              <a:buNone/>
            </a:pPr>
            <a:r>
              <a:rPr lang="en-GB" dirty="0"/>
              <a:t>Easy Read Version</a:t>
            </a:r>
          </a:p>
        </p:txBody>
      </p:sp>
    </p:spTree>
    <p:extLst>
      <p:ext uri="{BB962C8B-B14F-4D97-AF65-F5344CB8AC3E}">
        <p14:creationId xmlns:p14="http://schemas.microsoft.com/office/powerpoint/2010/main" val="191553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D6CA-0345-415F-8BD6-011DCE2F88EF}"/>
              </a:ext>
            </a:extLst>
          </p:cNvPr>
          <p:cNvSpPr>
            <a:spLocks noGrp="1"/>
          </p:cNvSpPr>
          <p:nvPr>
            <p:ph type="title"/>
          </p:nvPr>
        </p:nvSpPr>
        <p:spPr>
          <a:xfrm>
            <a:off x="323357" y="620642"/>
            <a:ext cx="8414324" cy="864141"/>
          </a:xfrm>
        </p:spPr>
        <p:txBody>
          <a:bodyPr/>
          <a:lstStyle/>
          <a:p>
            <a:r>
              <a:rPr lang="en-GB" dirty="0"/>
              <a:t>Level of Support</a:t>
            </a:r>
          </a:p>
        </p:txBody>
      </p:sp>
      <p:sp>
        <p:nvSpPr>
          <p:cNvPr id="3" name="Content Placeholder 2">
            <a:extLst>
              <a:ext uri="{FF2B5EF4-FFF2-40B4-BE49-F238E27FC236}">
                <a16:creationId xmlns:a16="http://schemas.microsoft.com/office/drawing/2014/main" id="{64FF4BE4-D7F2-4C33-B958-7F650F82430E}"/>
              </a:ext>
            </a:extLst>
          </p:cNvPr>
          <p:cNvSpPr>
            <a:spLocks noGrp="1"/>
          </p:cNvSpPr>
          <p:nvPr>
            <p:ph idx="1"/>
          </p:nvPr>
        </p:nvSpPr>
        <p:spPr>
          <a:xfrm>
            <a:off x="323358" y="1700809"/>
            <a:ext cx="8363443" cy="4079374"/>
          </a:xfrm>
        </p:spPr>
        <p:txBody>
          <a:bodyPr/>
          <a:lstStyle/>
          <a:p>
            <a:r>
              <a:rPr lang="en-GB" sz="2400" dirty="0"/>
              <a:t>More Bands</a:t>
            </a:r>
          </a:p>
          <a:p>
            <a:pPr lvl="1"/>
            <a:r>
              <a:rPr lang="en-GB" sz="2400" dirty="0"/>
              <a:t>And more variation within bands</a:t>
            </a:r>
          </a:p>
          <a:p>
            <a:r>
              <a:rPr lang="en-GB" sz="2400" dirty="0"/>
              <a:t>The focus is on getting the provision right in section F of the EHC Plan</a:t>
            </a:r>
          </a:p>
          <a:p>
            <a:r>
              <a:rPr lang="en-GB" sz="2400" dirty="0"/>
              <a:t>Funding will be based on need</a:t>
            </a:r>
          </a:p>
          <a:p>
            <a:r>
              <a:rPr lang="en-GB" sz="2400" dirty="0"/>
              <a:t>Schools clear on what’s expected at every step</a:t>
            </a:r>
          </a:p>
          <a:p>
            <a:r>
              <a:rPr lang="en-GB" sz="2400" dirty="0"/>
              <a:t>Document is also a clear reference for EHCP panel when making decisions on funding </a:t>
            </a:r>
          </a:p>
          <a:p>
            <a:r>
              <a:rPr lang="en-GB" sz="2400" dirty="0"/>
              <a:t>Type of support and staffing described for every level of need</a:t>
            </a:r>
          </a:p>
          <a:p>
            <a:endParaRPr lang="en-GB" dirty="0"/>
          </a:p>
        </p:txBody>
      </p:sp>
    </p:spTree>
    <p:extLst>
      <p:ext uri="{BB962C8B-B14F-4D97-AF65-F5344CB8AC3E}">
        <p14:creationId xmlns:p14="http://schemas.microsoft.com/office/powerpoint/2010/main" val="74214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8E4D-EEF0-45B4-A9BE-1AF6B1C3617F}"/>
              </a:ext>
            </a:extLst>
          </p:cNvPr>
          <p:cNvSpPr>
            <a:spLocks noGrp="1"/>
          </p:cNvSpPr>
          <p:nvPr>
            <p:ph type="title"/>
          </p:nvPr>
        </p:nvSpPr>
        <p:spPr>
          <a:xfrm>
            <a:off x="323357" y="332657"/>
            <a:ext cx="8414324" cy="1368152"/>
          </a:xfrm>
        </p:spPr>
        <p:txBody>
          <a:bodyPr/>
          <a:lstStyle/>
          <a:p>
            <a:br>
              <a:rPr lang="en-GB" sz="2400" b="1" dirty="0"/>
            </a:br>
            <a:r>
              <a:rPr lang="en-GB" sz="2400" b="1" dirty="0"/>
              <a:t>Consultation on the new guidance document for SEND and high needs funding arrangements for CYPs with special educational needs and EHCPs</a:t>
            </a:r>
            <a:br>
              <a:rPr lang="en-GB" dirty="0"/>
            </a:br>
            <a:endParaRPr lang="en-GB" dirty="0"/>
          </a:p>
        </p:txBody>
      </p:sp>
      <p:sp>
        <p:nvSpPr>
          <p:cNvPr id="3" name="Content Placeholder 2">
            <a:extLst>
              <a:ext uri="{FF2B5EF4-FFF2-40B4-BE49-F238E27FC236}">
                <a16:creationId xmlns:a16="http://schemas.microsoft.com/office/drawing/2014/main" id="{3F2E3DBB-AE66-4865-8866-A8A0BF06BD53}"/>
              </a:ext>
            </a:extLst>
          </p:cNvPr>
          <p:cNvSpPr>
            <a:spLocks noGrp="1"/>
          </p:cNvSpPr>
          <p:nvPr>
            <p:ph idx="1"/>
          </p:nvPr>
        </p:nvSpPr>
        <p:spPr>
          <a:xfrm>
            <a:off x="323357" y="1556792"/>
            <a:ext cx="8363443" cy="4007366"/>
          </a:xfrm>
        </p:spPr>
        <p:txBody>
          <a:bodyPr/>
          <a:lstStyle/>
          <a:p>
            <a:r>
              <a:rPr lang="en-GB" sz="2000" dirty="0"/>
              <a:t>We are asking for views on proposed changes to the High Needs Funding arrangements for children and young people (CYP) with additional needs. </a:t>
            </a:r>
          </a:p>
          <a:p>
            <a:r>
              <a:rPr lang="en-GB" sz="2000" dirty="0"/>
              <a:t>The High Needs Funding formula is the local process that is used to allocate funding that the council receives from the government, for schools and settings that support CYP with additional needs in the city of Stoke-on-Trent.</a:t>
            </a:r>
          </a:p>
          <a:p>
            <a:r>
              <a:rPr lang="en-GB" sz="2000" dirty="0"/>
              <a:t>Stoke-on-Trent SEND services have been working with Stoke-on Trent schools and partner services to review the current approach to High Needs Funding arrangements. </a:t>
            </a:r>
          </a:p>
          <a:p>
            <a:r>
              <a:rPr lang="en-GB" sz="2000" dirty="0"/>
              <a:t>The overall aim of developing a new approach for allocating the funding so that it is child-centred, needs based, transparent, equitable and affordable.</a:t>
            </a:r>
          </a:p>
          <a:p>
            <a:endParaRPr lang="en-GB" dirty="0"/>
          </a:p>
        </p:txBody>
      </p:sp>
    </p:spTree>
    <p:extLst>
      <p:ext uri="{BB962C8B-B14F-4D97-AF65-F5344CB8AC3E}">
        <p14:creationId xmlns:p14="http://schemas.microsoft.com/office/powerpoint/2010/main" val="420414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9846-BE13-4531-9BA4-DDA90BCBFE9B}"/>
              </a:ext>
            </a:extLst>
          </p:cNvPr>
          <p:cNvSpPr>
            <a:spLocks noGrp="1"/>
          </p:cNvSpPr>
          <p:nvPr>
            <p:ph type="title"/>
          </p:nvPr>
        </p:nvSpPr>
        <p:spPr>
          <a:xfrm>
            <a:off x="322115" y="332656"/>
            <a:ext cx="8414324" cy="576110"/>
          </a:xfrm>
        </p:spPr>
        <p:txBody>
          <a:bodyPr/>
          <a:lstStyle/>
          <a:p>
            <a:r>
              <a:rPr lang="en-GB" sz="3600" dirty="0"/>
              <a:t>Aim of the New Guidance Document</a:t>
            </a:r>
          </a:p>
        </p:txBody>
      </p:sp>
      <p:sp>
        <p:nvSpPr>
          <p:cNvPr id="3" name="Content Placeholder 2">
            <a:extLst>
              <a:ext uri="{FF2B5EF4-FFF2-40B4-BE49-F238E27FC236}">
                <a16:creationId xmlns:a16="http://schemas.microsoft.com/office/drawing/2014/main" id="{79B82487-05D6-4877-B3F5-7D000D628F01}"/>
              </a:ext>
            </a:extLst>
          </p:cNvPr>
          <p:cNvSpPr>
            <a:spLocks noGrp="1"/>
          </p:cNvSpPr>
          <p:nvPr>
            <p:ph idx="1"/>
          </p:nvPr>
        </p:nvSpPr>
        <p:spPr>
          <a:xfrm>
            <a:off x="322115" y="908896"/>
            <a:ext cx="8363443" cy="5184400"/>
          </a:xfrm>
        </p:spPr>
        <p:txBody>
          <a:bodyPr/>
          <a:lstStyle/>
          <a:p>
            <a:pPr marL="0" indent="0">
              <a:buNone/>
            </a:pPr>
            <a:r>
              <a:rPr lang="en-GB" sz="2000" b="1" dirty="0"/>
              <a:t>The proposed new draft guidance document (Stoke-on-Trent SEND Banding Matrix Guidance and banding document) aims to:</a:t>
            </a:r>
          </a:p>
          <a:p>
            <a:pPr marL="0" indent="0">
              <a:buNone/>
            </a:pPr>
            <a:endParaRPr lang="en-GB" sz="2000" b="1" dirty="0"/>
          </a:p>
          <a:p>
            <a:r>
              <a:rPr lang="en-GB" sz="2000" dirty="0"/>
              <a:t>Help schools and settings to effectively identify and meet the needs of CYPs with special educational needs. </a:t>
            </a:r>
          </a:p>
          <a:p>
            <a:r>
              <a:rPr lang="en-GB" sz="2000" dirty="0"/>
              <a:t>It provides a banding model which identifies CYP by their </a:t>
            </a:r>
            <a:r>
              <a:rPr lang="en-GB" sz="2000" b="1" dirty="0"/>
              <a:t>primary area of need </a:t>
            </a:r>
            <a:r>
              <a:rPr lang="en-GB" sz="2000" dirty="0"/>
              <a:t>and </a:t>
            </a:r>
            <a:r>
              <a:rPr lang="en-GB" sz="2000" b="1" dirty="0"/>
              <a:t>level of need.  </a:t>
            </a:r>
            <a:r>
              <a:rPr lang="en-GB" sz="2000" dirty="0"/>
              <a:t>The banding will identify the level and type of support a CYP needs in school and this will inform the level of funding that will be provided to the CYP school for CYP with more complex needs who have an EHCP.</a:t>
            </a:r>
          </a:p>
          <a:p>
            <a:r>
              <a:rPr lang="en-GB" sz="2000" dirty="0"/>
              <a:t>The higher the level of need the greater will be the funding.</a:t>
            </a:r>
          </a:p>
          <a:p>
            <a:pPr marL="0" indent="0">
              <a:buNone/>
            </a:pPr>
            <a:endParaRPr lang="en-GB" sz="2000" dirty="0"/>
          </a:p>
          <a:p>
            <a:pPr marL="0" indent="0">
              <a:buNone/>
            </a:pPr>
            <a:r>
              <a:rPr lang="en-GB" sz="2000" dirty="0"/>
              <a:t>The funding schools receive for CYP with an EHCP will transfer to the new model from 1st April 2024 if the model is agreed. Changes to a CYP EHCP banding will occur via the annual review process.</a:t>
            </a:r>
          </a:p>
        </p:txBody>
      </p:sp>
    </p:spTree>
    <p:extLst>
      <p:ext uri="{BB962C8B-B14F-4D97-AF65-F5344CB8AC3E}">
        <p14:creationId xmlns:p14="http://schemas.microsoft.com/office/powerpoint/2010/main" val="298841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A0CD-1E60-45C2-87E0-3CB0CE73A92F}"/>
              </a:ext>
            </a:extLst>
          </p:cNvPr>
          <p:cNvSpPr>
            <a:spLocks noGrp="1"/>
          </p:cNvSpPr>
          <p:nvPr>
            <p:ph type="title"/>
          </p:nvPr>
        </p:nvSpPr>
        <p:spPr/>
        <p:txBody>
          <a:bodyPr/>
          <a:lstStyle/>
          <a:p>
            <a:r>
              <a:rPr lang="en-GB" dirty="0"/>
              <a:t>Who is the document for?</a:t>
            </a:r>
          </a:p>
        </p:txBody>
      </p:sp>
      <p:sp>
        <p:nvSpPr>
          <p:cNvPr id="3" name="Content Placeholder 2">
            <a:extLst>
              <a:ext uri="{FF2B5EF4-FFF2-40B4-BE49-F238E27FC236}">
                <a16:creationId xmlns:a16="http://schemas.microsoft.com/office/drawing/2014/main" id="{9001E247-7F90-4DEB-B1AA-526CE41A80B9}"/>
              </a:ext>
            </a:extLst>
          </p:cNvPr>
          <p:cNvSpPr>
            <a:spLocks noGrp="1"/>
          </p:cNvSpPr>
          <p:nvPr>
            <p:ph idx="1"/>
          </p:nvPr>
        </p:nvSpPr>
        <p:spPr>
          <a:xfrm>
            <a:off x="323358" y="1772817"/>
            <a:ext cx="8363443" cy="4007366"/>
          </a:xfrm>
        </p:spPr>
        <p:txBody>
          <a:bodyPr/>
          <a:lstStyle/>
          <a:p>
            <a:r>
              <a:rPr lang="en-GB" dirty="0"/>
              <a:t>The document will mostly be used by SENCOs in schools and other professionals.</a:t>
            </a:r>
          </a:p>
          <a:p>
            <a:r>
              <a:rPr lang="en-GB" dirty="0"/>
              <a:t>Once finalised the </a:t>
            </a:r>
            <a:r>
              <a:rPr lang="en-GB"/>
              <a:t>funding matrix will </a:t>
            </a:r>
            <a:r>
              <a:rPr lang="en-GB" dirty="0"/>
              <a:t>be available on the local offer for everyone to look at. </a:t>
            </a:r>
          </a:p>
          <a:p>
            <a:r>
              <a:rPr lang="en-GB" dirty="0"/>
              <a:t>This will allow everyone to see the right level of support required for their children</a:t>
            </a:r>
          </a:p>
        </p:txBody>
      </p:sp>
    </p:spTree>
    <p:extLst>
      <p:ext uri="{BB962C8B-B14F-4D97-AF65-F5344CB8AC3E}">
        <p14:creationId xmlns:p14="http://schemas.microsoft.com/office/powerpoint/2010/main" val="88971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1801-0C73-4D43-A07E-BC8E82D8709B}"/>
              </a:ext>
            </a:extLst>
          </p:cNvPr>
          <p:cNvSpPr>
            <a:spLocks noGrp="1"/>
          </p:cNvSpPr>
          <p:nvPr>
            <p:ph type="title"/>
          </p:nvPr>
        </p:nvSpPr>
        <p:spPr>
          <a:xfrm>
            <a:off x="323357" y="620643"/>
            <a:ext cx="8414324" cy="457176"/>
          </a:xfrm>
        </p:spPr>
        <p:txBody>
          <a:bodyPr/>
          <a:lstStyle/>
          <a:p>
            <a:r>
              <a:rPr lang="en-GB" b="1" dirty="0"/>
              <a:t>Have your say </a:t>
            </a:r>
            <a:br>
              <a:rPr lang="en-GB" dirty="0"/>
            </a:br>
            <a:endParaRPr lang="en-GB" dirty="0"/>
          </a:p>
        </p:txBody>
      </p:sp>
      <p:sp>
        <p:nvSpPr>
          <p:cNvPr id="3" name="Content Placeholder 2">
            <a:extLst>
              <a:ext uri="{FF2B5EF4-FFF2-40B4-BE49-F238E27FC236}">
                <a16:creationId xmlns:a16="http://schemas.microsoft.com/office/drawing/2014/main" id="{62F04CC9-91AE-4616-91D3-573A3793A7CB}"/>
              </a:ext>
            </a:extLst>
          </p:cNvPr>
          <p:cNvSpPr>
            <a:spLocks noGrp="1"/>
          </p:cNvSpPr>
          <p:nvPr>
            <p:ph idx="1"/>
          </p:nvPr>
        </p:nvSpPr>
        <p:spPr>
          <a:xfrm>
            <a:off x="323357" y="1077819"/>
            <a:ext cx="8363443" cy="3788017"/>
          </a:xfrm>
        </p:spPr>
        <p:txBody>
          <a:bodyPr/>
          <a:lstStyle/>
          <a:p>
            <a:r>
              <a:rPr lang="en-GB" dirty="0"/>
              <a:t>Before the Stoke-on-Trent SEND Banding Matrix Guidance and banding document is finalised we want to hear your views and invite you to have your say by completing the online questionnaire on our Local offer website: </a:t>
            </a:r>
            <a:r>
              <a:rPr lang="en-GB" b="1" dirty="0"/>
              <a:t> </a:t>
            </a:r>
            <a:r>
              <a:rPr lang="en-GB" b="1" u="sng" dirty="0"/>
              <a:t> </a:t>
            </a:r>
            <a:r>
              <a:rPr lang="en-GB" b="1" u="sng" dirty="0">
                <a:hlinkClick r:id="rId3"/>
              </a:rPr>
              <a:t>http://localoffer.stoke.gov.uk/</a:t>
            </a:r>
            <a:r>
              <a:rPr lang="en-GB" u="sng" dirty="0"/>
              <a:t>  (</a:t>
            </a:r>
            <a:r>
              <a:rPr lang="en-GB" dirty="0"/>
              <a:t>Click Here)</a:t>
            </a:r>
          </a:p>
          <a:p>
            <a:r>
              <a:rPr lang="en-GB" b="1" dirty="0"/>
              <a:t>The closing date for responses is midnight </a:t>
            </a:r>
            <a:r>
              <a:rPr lang="en-GB" b="1"/>
              <a:t>on 19</a:t>
            </a:r>
            <a:r>
              <a:rPr lang="en-GB" b="1" baseline="30000"/>
              <a:t>th</a:t>
            </a:r>
            <a:r>
              <a:rPr lang="en-GB" b="1"/>
              <a:t> </a:t>
            </a:r>
            <a:r>
              <a:rPr lang="en-GB" b="1" dirty="0"/>
              <a:t>December 2023.</a:t>
            </a:r>
            <a:endParaRPr lang="en-GB" dirty="0"/>
          </a:p>
          <a:p>
            <a:endParaRPr lang="en-GB" dirty="0"/>
          </a:p>
        </p:txBody>
      </p:sp>
    </p:spTree>
    <p:extLst>
      <p:ext uri="{BB962C8B-B14F-4D97-AF65-F5344CB8AC3E}">
        <p14:creationId xmlns:p14="http://schemas.microsoft.com/office/powerpoint/2010/main" val="123037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14324" cy="1110281"/>
          </a:xfrm>
        </p:spPr>
        <p:txBody>
          <a:bodyPr/>
          <a:lstStyle/>
          <a:p>
            <a:r>
              <a:rPr lang="en-GB" b="1" dirty="0"/>
              <a:t>Current System</a:t>
            </a:r>
          </a:p>
        </p:txBody>
      </p:sp>
      <p:graphicFrame>
        <p:nvGraphicFramePr>
          <p:cNvPr id="5" name="Content Placeholder 5">
            <a:extLst>
              <a:ext uri="{FF2B5EF4-FFF2-40B4-BE49-F238E27FC236}">
                <a16:creationId xmlns:a16="http://schemas.microsoft.com/office/drawing/2014/main" id="{87836C2B-6199-4EC2-895B-406EB0839372}"/>
              </a:ext>
            </a:extLst>
          </p:cNvPr>
          <p:cNvGraphicFramePr>
            <a:graphicFrameLocks noGrp="1"/>
          </p:cNvGraphicFramePr>
          <p:nvPr>
            <p:ph idx="1"/>
            <p:extLst>
              <p:ext uri="{D42A27DB-BD31-4B8C-83A1-F6EECF244321}">
                <p14:modId xmlns:p14="http://schemas.microsoft.com/office/powerpoint/2010/main" val="796856045"/>
              </p:ext>
            </p:extLst>
          </p:nvPr>
        </p:nvGraphicFramePr>
        <p:xfrm>
          <a:off x="5004048" y="1196752"/>
          <a:ext cx="3528070" cy="4104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087168D-521C-476C-B3D5-B570994B2795}"/>
              </a:ext>
            </a:extLst>
          </p:cNvPr>
          <p:cNvSpPr/>
          <p:nvPr/>
        </p:nvSpPr>
        <p:spPr>
          <a:xfrm>
            <a:off x="432048" y="2228671"/>
            <a:ext cx="4572000" cy="1569660"/>
          </a:xfrm>
          <a:prstGeom prst="rect">
            <a:avLst/>
          </a:prstGeom>
        </p:spPr>
        <p:txBody>
          <a:bodyPr>
            <a:spAutoFit/>
          </a:bodyPr>
          <a:lstStyle/>
          <a:p>
            <a:r>
              <a:rPr lang="en-GB" sz="2400" dirty="0"/>
              <a:t>3 Broad Categories</a:t>
            </a:r>
          </a:p>
          <a:p>
            <a:r>
              <a:rPr lang="en-GB" sz="2400" dirty="0"/>
              <a:t>Not ‘Needs Led’</a:t>
            </a:r>
          </a:p>
          <a:p>
            <a:r>
              <a:rPr lang="en-GB" sz="2400" dirty="0"/>
              <a:t>Not reflective of the actual support being delivered in the classroom</a:t>
            </a:r>
          </a:p>
        </p:txBody>
      </p:sp>
    </p:spTree>
    <p:extLst>
      <p:ext uri="{BB962C8B-B14F-4D97-AF65-F5344CB8AC3E}">
        <p14:creationId xmlns:p14="http://schemas.microsoft.com/office/powerpoint/2010/main" val="258780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9F16-D5FE-4493-A565-D8C7055549D3}"/>
              </a:ext>
            </a:extLst>
          </p:cNvPr>
          <p:cNvSpPr>
            <a:spLocks noGrp="1"/>
          </p:cNvSpPr>
          <p:nvPr>
            <p:ph type="title"/>
          </p:nvPr>
        </p:nvSpPr>
        <p:spPr>
          <a:xfrm>
            <a:off x="323357" y="260648"/>
            <a:ext cx="8414324" cy="1080120"/>
          </a:xfrm>
        </p:spPr>
        <p:txBody>
          <a:bodyPr/>
          <a:lstStyle/>
          <a:p>
            <a:r>
              <a:rPr lang="en-GB" dirty="0"/>
              <a:t>Early Support and the Graduated Approach (GA)</a:t>
            </a:r>
          </a:p>
        </p:txBody>
      </p:sp>
      <p:sp>
        <p:nvSpPr>
          <p:cNvPr id="3" name="Content Placeholder 2">
            <a:extLst>
              <a:ext uri="{FF2B5EF4-FFF2-40B4-BE49-F238E27FC236}">
                <a16:creationId xmlns:a16="http://schemas.microsoft.com/office/drawing/2014/main" id="{D48615C1-AD84-4D12-884C-C6C781FFD505}"/>
              </a:ext>
            </a:extLst>
          </p:cNvPr>
          <p:cNvSpPr>
            <a:spLocks noGrp="1"/>
          </p:cNvSpPr>
          <p:nvPr>
            <p:ph idx="1"/>
          </p:nvPr>
        </p:nvSpPr>
        <p:spPr>
          <a:xfrm>
            <a:off x="323358" y="1556792"/>
            <a:ext cx="8363443" cy="4536503"/>
          </a:xfrm>
        </p:spPr>
        <p:txBody>
          <a:bodyPr/>
          <a:lstStyle/>
          <a:p>
            <a:r>
              <a:rPr lang="en-GB" sz="2400" dirty="0"/>
              <a:t>SEN Support starts before plan is issued when a CYP is first placed on the SEN register</a:t>
            </a:r>
          </a:p>
          <a:p>
            <a:r>
              <a:rPr lang="en-GB" sz="2400" dirty="0"/>
              <a:t>Need to focus on getting early intervention and the Graduated Approach (GA) right</a:t>
            </a:r>
          </a:p>
          <a:p>
            <a:r>
              <a:rPr lang="en-GB" sz="2400" dirty="0"/>
              <a:t>The GA was developed with the Educational Psychology &amp; SEND Support Services reviewing what support is needed for every type of SEN and the </a:t>
            </a:r>
          </a:p>
          <a:p>
            <a:r>
              <a:rPr lang="en-GB" sz="2400" dirty="0"/>
              <a:t>For each type/level of need defined:</a:t>
            </a:r>
          </a:p>
          <a:p>
            <a:pPr lvl="1"/>
            <a:r>
              <a:rPr lang="en-GB" sz="2400" dirty="0"/>
              <a:t>What support should be provided?</a:t>
            </a:r>
          </a:p>
          <a:p>
            <a:pPr lvl="1"/>
            <a:r>
              <a:rPr lang="en-GB" sz="2400" dirty="0"/>
              <a:t>What staffing ratios are required?</a:t>
            </a:r>
          </a:p>
          <a:p>
            <a:pPr lvl="1"/>
            <a:r>
              <a:rPr lang="en-GB" sz="2400" dirty="0"/>
              <a:t>What level of staff training is needed?</a:t>
            </a:r>
          </a:p>
          <a:p>
            <a:endParaRPr lang="en-GB" dirty="0"/>
          </a:p>
        </p:txBody>
      </p:sp>
    </p:spTree>
    <p:extLst>
      <p:ext uri="{BB962C8B-B14F-4D97-AF65-F5344CB8AC3E}">
        <p14:creationId xmlns:p14="http://schemas.microsoft.com/office/powerpoint/2010/main" val="334571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1CB8-ECDD-4410-8C9B-C280EEAB2169}"/>
              </a:ext>
            </a:extLst>
          </p:cNvPr>
          <p:cNvSpPr>
            <a:spLocks noGrp="1"/>
          </p:cNvSpPr>
          <p:nvPr>
            <p:ph type="title"/>
          </p:nvPr>
        </p:nvSpPr>
        <p:spPr>
          <a:xfrm>
            <a:off x="467544" y="527415"/>
            <a:ext cx="8414324" cy="819774"/>
          </a:xfrm>
        </p:spPr>
        <p:txBody>
          <a:bodyPr/>
          <a:lstStyle/>
          <a:p>
            <a:r>
              <a:rPr lang="en-GB" dirty="0"/>
              <a:t>2 Key Documents:</a:t>
            </a:r>
            <a:br>
              <a:rPr lang="en-GB" dirty="0"/>
            </a:br>
            <a:endParaRPr lang="en-GB" dirty="0"/>
          </a:p>
        </p:txBody>
      </p:sp>
      <p:pic>
        <p:nvPicPr>
          <p:cNvPr id="4" name="Content Placeholder 7">
            <a:hlinkClick r:id="rId3" action="ppaction://hlinkfile"/>
            <a:extLst>
              <a:ext uri="{FF2B5EF4-FFF2-40B4-BE49-F238E27FC236}">
                <a16:creationId xmlns:a16="http://schemas.microsoft.com/office/drawing/2014/main" id="{2C41DBD8-94CC-4AEB-99E4-E6C798D0F93D}"/>
              </a:ext>
            </a:extLst>
          </p:cNvPr>
          <p:cNvPicPr>
            <a:picLocks noGrp="1" noChangeAspect="1"/>
          </p:cNvPicPr>
          <p:nvPr>
            <p:ph idx="1"/>
          </p:nvPr>
        </p:nvPicPr>
        <p:blipFill>
          <a:blip r:embed="rId4"/>
          <a:stretch>
            <a:fillRect/>
          </a:stretch>
        </p:blipFill>
        <p:spPr>
          <a:xfrm>
            <a:off x="796428" y="1745921"/>
            <a:ext cx="3456384" cy="3524917"/>
          </a:xfrm>
          <a:prstGeom prst="rect">
            <a:avLst/>
          </a:prstGeom>
          <a:ln>
            <a:solidFill>
              <a:schemeClr val="tx1"/>
            </a:solidFill>
          </a:ln>
        </p:spPr>
      </p:pic>
      <p:cxnSp>
        <p:nvCxnSpPr>
          <p:cNvPr id="7" name="Straight Connector 6">
            <a:extLst>
              <a:ext uri="{FF2B5EF4-FFF2-40B4-BE49-F238E27FC236}">
                <a16:creationId xmlns:a16="http://schemas.microsoft.com/office/drawing/2014/main" id="{276374E0-F63E-4C59-AF91-9FB9A916A94F}"/>
              </a:ext>
            </a:extLst>
          </p:cNvPr>
          <p:cNvCxnSpPr/>
          <p:nvPr/>
        </p:nvCxnSpPr>
        <p:spPr>
          <a:xfrm flipV="1">
            <a:off x="-1980728" y="520995"/>
            <a:ext cx="34970" cy="27685"/>
          </a:xfrm>
          <a:prstGeom prst="line">
            <a:avLst/>
          </a:prstGeom>
        </p:spPr>
        <p:style>
          <a:lnRef idx="1">
            <a:schemeClr val="dk1"/>
          </a:lnRef>
          <a:fillRef idx="0">
            <a:schemeClr val="dk1"/>
          </a:fillRef>
          <a:effectRef idx="0">
            <a:schemeClr val="dk1"/>
          </a:effectRef>
          <a:fontRef idx="minor">
            <a:schemeClr val="tx1"/>
          </a:fontRef>
        </p:style>
      </p:cxnSp>
      <p:pic>
        <p:nvPicPr>
          <p:cNvPr id="8" name="Content Placeholder 7">
            <a:hlinkClick r:id="rId3" action="ppaction://hlinkfile"/>
            <a:extLst>
              <a:ext uri="{FF2B5EF4-FFF2-40B4-BE49-F238E27FC236}">
                <a16:creationId xmlns:a16="http://schemas.microsoft.com/office/drawing/2014/main" id="{6564EBD4-12FC-4716-88CF-406894E6CC04}"/>
              </a:ext>
            </a:extLst>
          </p:cNvPr>
          <p:cNvPicPr>
            <a:picLocks noChangeAspect="1"/>
          </p:cNvPicPr>
          <p:nvPr/>
        </p:nvPicPr>
        <p:blipFill>
          <a:blip r:embed="rId4"/>
          <a:stretch>
            <a:fillRect/>
          </a:stretch>
        </p:blipFill>
        <p:spPr bwMode="auto">
          <a:xfrm>
            <a:off x="799800" y="1745921"/>
            <a:ext cx="3456384" cy="35249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07FD2D2-7EE8-4798-B973-C08013ECC21C}"/>
              </a:ext>
            </a:extLst>
          </p:cNvPr>
          <p:cNvGraphicFramePr>
            <a:graphicFrameLocks noGrp="1"/>
          </p:cNvGraphicFramePr>
          <p:nvPr>
            <p:extLst>
              <p:ext uri="{D42A27DB-BD31-4B8C-83A1-F6EECF244321}">
                <p14:modId xmlns:p14="http://schemas.microsoft.com/office/powerpoint/2010/main" val="3655920576"/>
              </p:ext>
            </p:extLst>
          </p:nvPr>
        </p:nvGraphicFramePr>
        <p:xfrm>
          <a:off x="5076056" y="1745921"/>
          <a:ext cx="3268144" cy="3522048"/>
        </p:xfrm>
        <a:graphic>
          <a:graphicData uri="http://schemas.openxmlformats.org/drawingml/2006/table">
            <a:tbl>
              <a:tblPr firstRow="1" firstCol="1" bandRow="1"/>
              <a:tblGrid>
                <a:gridCol w="3268144">
                  <a:extLst>
                    <a:ext uri="{9D8B030D-6E8A-4147-A177-3AD203B41FA5}">
                      <a16:colId xmlns:a16="http://schemas.microsoft.com/office/drawing/2014/main" val="507084678"/>
                    </a:ext>
                  </a:extLst>
                </a:gridCol>
              </a:tblGrid>
              <a:tr h="3522048">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en-GB" sz="1100" dirty="0">
                        <a:effectLst/>
                        <a:latin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cs typeface="Times New Roman" panose="02020603050405020304" pitchFamily="18" charset="0"/>
                      </a:endParaRPr>
                    </a:p>
                    <a:p>
                      <a:pPr algn="ctr">
                        <a:lnSpc>
                          <a:spcPct val="107000"/>
                        </a:lnSpc>
                        <a:spcAft>
                          <a:spcPts val="0"/>
                        </a:spcAft>
                      </a:pPr>
                      <a:br>
                        <a:rPr lang="en-GB" sz="1100" dirty="0">
                          <a:effectLst/>
                          <a:latin typeface="Calibri" panose="020F0502020204030204" pitchFamily="34" charset="0"/>
                          <a:cs typeface="Times New Roman" panose="02020603050405020304" pitchFamily="18" charset="0"/>
                        </a:rPr>
                      </a:br>
                      <a:r>
                        <a:rPr lang="en-GB" sz="2000" dirty="0">
                          <a:effectLst/>
                          <a:latin typeface="Arial Narrow" panose="020B0606020202030204" pitchFamily="34" charset="0"/>
                          <a:ea typeface="Calibri" panose="020F0502020204030204" pitchFamily="34" charset="0"/>
                          <a:cs typeface="Arial" panose="020B0604020202020204" pitchFamily="34" charset="0"/>
                        </a:rPr>
                        <a:t>SEND Banding Matrix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493307"/>
                  </a:ext>
                </a:extLst>
              </a:tr>
            </a:tbl>
          </a:graphicData>
        </a:graphic>
      </p:graphicFrame>
      <p:sp>
        <p:nvSpPr>
          <p:cNvPr id="9" name="Rectangle 2">
            <a:extLst>
              <a:ext uri="{FF2B5EF4-FFF2-40B4-BE49-F238E27FC236}">
                <a16:creationId xmlns:a16="http://schemas.microsoft.com/office/drawing/2014/main" id="{5D38E824-7D08-4E64-9561-59A055D59FD3}"/>
              </a:ext>
            </a:extLst>
          </p:cNvPr>
          <p:cNvSpPr>
            <a:spLocks noChangeArrowheads="1"/>
          </p:cNvSpPr>
          <p:nvPr/>
        </p:nvSpPr>
        <p:spPr bwMode="auto">
          <a:xfrm>
            <a:off x="4986338" y="3267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2" descr="Crest cmyk black text (2)">
            <a:extLst>
              <a:ext uri="{FF2B5EF4-FFF2-40B4-BE49-F238E27FC236}">
                <a16:creationId xmlns:a16="http://schemas.microsoft.com/office/drawing/2014/main" id="{C44198A2-4A82-4E53-BA0F-139C72876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960262"/>
            <a:ext cx="1656183" cy="19007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8EDF500-9FD5-471A-B645-E65E14A9D30C}"/>
              </a:ext>
            </a:extLst>
          </p:cNvPr>
          <p:cNvSpPr>
            <a:spLocks noChangeArrowheads="1"/>
          </p:cNvSpPr>
          <p:nvPr/>
        </p:nvSpPr>
        <p:spPr bwMode="auto">
          <a:xfrm>
            <a:off x="4986338" y="3724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93355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7999-E320-48F1-BC79-DBE11DF225E4}"/>
              </a:ext>
            </a:extLst>
          </p:cNvPr>
          <p:cNvSpPr>
            <a:spLocks noGrp="1"/>
          </p:cNvSpPr>
          <p:nvPr>
            <p:ph type="title"/>
          </p:nvPr>
        </p:nvSpPr>
        <p:spPr>
          <a:xfrm>
            <a:off x="325338" y="332656"/>
            <a:ext cx="8414324" cy="648118"/>
          </a:xfrm>
        </p:spPr>
        <p:txBody>
          <a:bodyPr/>
          <a:lstStyle/>
          <a:p>
            <a:r>
              <a:rPr lang="en-GB" sz="3600" b="1" dirty="0"/>
              <a:t>Review of how the money is allocated-the High Needs Funding</a:t>
            </a:r>
          </a:p>
        </p:txBody>
      </p:sp>
      <p:sp>
        <p:nvSpPr>
          <p:cNvPr id="3" name="Content Placeholder 2">
            <a:extLst>
              <a:ext uri="{FF2B5EF4-FFF2-40B4-BE49-F238E27FC236}">
                <a16:creationId xmlns:a16="http://schemas.microsoft.com/office/drawing/2014/main" id="{05CF8183-8BA4-44E2-B76A-C5B4456FE467}"/>
              </a:ext>
            </a:extLst>
          </p:cNvPr>
          <p:cNvSpPr>
            <a:spLocks noGrp="1"/>
          </p:cNvSpPr>
          <p:nvPr>
            <p:ph idx="1"/>
          </p:nvPr>
        </p:nvSpPr>
        <p:spPr>
          <a:xfrm>
            <a:off x="350778" y="1268760"/>
            <a:ext cx="8363443" cy="4824536"/>
          </a:xfrm>
        </p:spPr>
        <p:txBody>
          <a:bodyPr/>
          <a:lstStyle/>
          <a:p>
            <a:r>
              <a:rPr lang="en-GB" dirty="0"/>
              <a:t>The council uses a local formula called ‘The High Needs Funding formula’ to allocate money to give to schools and settings to support CYPs with additional needs.</a:t>
            </a:r>
          </a:p>
          <a:p>
            <a:r>
              <a:rPr lang="en-GB" dirty="0"/>
              <a:t>Stoke-on-Trent SEND services, schools and other partner services have worked together to review how we allocate money so that it is child-centred, needs based, transparent, equitable and affordable.</a:t>
            </a:r>
          </a:p>
          <a:p>
            <a:endParaRPr lang="en-GB" dirty="0"/>
          </a:p>
        </p:txBody>
      </p:sp>
    </p:spTree>
    <p:extLst>
      <p:ext uri="{BB962C8B-B14F-4D97-AF65-F5344CB8AC3E}">
        <p14:creationId xmlns:p14="http://schemas.microsoft.com/office/powerpoint/2010/main" val="97195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1561-9659-4202-88F4-00356F60AE07}"/>
              </a:ext>
            </a:extLst>
          </p:cNvPr>
          <p:cNvSpPr>
            <a:spLocks noGrp="1"/>
          </p:cNvSpPr>
          <p:nvPr>
            <p:ph type="title"/>
          </p:nvPr>
        </p:nvSpPr>
        <p:spPr>
          <a:xfrm>
            <a:off x="323357" y="620643"/>
            <a:ext cx="8414324" cy="720126"/>
          </a:xfrm>
        </p:spPr>
        <p:txBody>
          <a:bodyPr/>
          <a:lstStyle/>
          <a:p>
            <a:r>
              <a:rPr lang="en-GB" dirty="0"/>
              <a:t>Proposed Changes:</a:t>
            </a:r>
          </a:p>
        </p:txBody>
      </p:sp>
      <p:sp>
        <p:nvSpPr>
          <p:cNvPr id="3" name="Content Placeholder 2">
            <a:extLst>
              <a:ext uri="{FF2B5EF4-FFF2-40B4-BE49-F238E27FC236}">
                <a16:creationId xmlns:a16="http://schemas.microsoft.com/office/drawing/2014/main" id="{95E41F38-C650-4C38-9E1F-CFF6ADBE6444}"/>
              </a:ext>
            </a:extLst>
          </p:cNvPr>
          <p:cNvSpPr>
            <a:spLocks noGrp="1"/>
          </p:cNvSpPr>
          <p:nvPr>
            <p:ph idx="1"/>
          </p:nvPr>
        </p:nvSpPr>
        <p:spPr>
          <a:xfrm>
            <a:off x="323358" y="1916831"/>
            <a:ext cx="8363443" cy="3863351"/>
          </a:xfrm>
        </p:spPr>
        <p:txBody>
          <a:bodyPr/>
          <a:lstStyle/>
          <a:p>
            <a:r>
              <a:rPr lang="en-GB" dirty="0"/>
              <a:t>To move from the 3 current levels of funding to 5 levels (with 3 ranges) for 8 primary categories of need.</a:t>
            </a:r>
          </a:p>
          <a:p>
            <a:r>
              <a:rPr lang="en-GB" dirty="0"/>
              <a:t>Plus an additional level 6 across all categories of need.</a:t>
            </a:r>
          </a:p>
        </p:txBody>
      </p:sp>
    </p:spTree>
    <p:extLst>
      <p:ext uri="{BB962C8B-B14F-4D97-AF65-F5344CB8AC3E}">
        <p14:creationId xmlns:p14="http://schemas.microsoft.com/office/powerpoint/2010/main" val="326518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9B35-7BF6-49E7-BEE7-06E40830B791}"/>
              </a:ext>
            </a:extLst>
          </p:cNvPr>
          <p:cNvSpPr>
            <a:spLocks noGrp="1"/>
          </p:cNvSpPr>
          <p:nvPr>
            <p:ph type="title"/>
          </p:nvPr>
        </p:nvSpPr>
        <p:spPr>
          <a:xfrm>
            <a:off x="318079" y="122368"/>
            <a:ext cx="8414324" cy="1110281"/>
          </a:xfrm>
        </p:spPr>
        <p:txBody>
          <a:bodyPr/>
          <a:lstStyle/>
          <a:p>
            <a:r>
              <a:rPr lang="en-GB" dirty="0"/>
              <a:t>Proposed New Ranges</a:t>
            </a:r>
          </a:p>
        </p:txBody>
      </p:sp>
      <p:sp>
        <p:nvSpPr>
          <p:cNvPr id="3" name="Content Placeholder 2">
            <a:extLst>
              <a:ext uri="{FF2B5EF4-FFF2-40B4-BE49-F238E27FC236}">
                <a16:creationId xmlns:a16="http://schemas.microsoft.com/office/drawing/2014/main" id="{62646A4A-80C2-4096-B2CC-B63EB7EC445A}"/>
              </a:ext>
            </a:extLst>
          </p:cNvPr>
          <p:cNvSpPr>
            <a:spLocks noGrp="1"/>
          </p:cNvSpPr>
          <p:nvPr>
            <p:ph idx="1"/>
          </p:nvPr>
        </p:nvSpPr>
        <p:spPr>
          <a:xfrm>
            <a:off x="827584" y="1308025"/>
            <a:ext cx="7904818" cy="3849167"/>
          </a:xfrm>
        </p:spPr>
        <p:txBody>
          <a:bodyPr/>
          <a:lstStyle/>
          <a:p>
            <a:r>
              <a:rPr lang="en-GB" sz="2800" dirty="0"/>
              <a:t>Every area of need divided into 5 levels</a:t>
            </a:r>
          </a:p>
          <a:p>
            <a:r>
              <a:rPr lang="en-GB" sz="2800" dirty="0"/>
              <a:t>Level 1 is Quality first teaching</a:t>
            </a:r>
          </a:p>
          <a:p>
            <a:r>
              <a:rPr lang="en-GB" sz="2800" dirty="0"/>
              <a:t>Each Level is further divided into 3 ranges:-	</a:t>
            </a:r>
          </a:p>
          <a:p>
            <a:pPr marL="684213" indent="-342900">
              <a:buFont typeface="Arial" panose="020B0604020202020204" pitchFamily="34" charset="0"/>
              <a:buChar char="•"/>
            </a:pPr>
            <a:r>
              <a:rPr lang="en-GB" sz="2800" b="1" dirty="0"/>
              <a:t>Low</a:t>
            </a:r>
            <a:r>
              <a:rPr lang="en-GB" sz="2800" dirty="0"/>
              <a:t> – Match 1 or 2 of descriptors</a:t>
            </a:r>
            <a:endParaRPr lang="en-GB" sz="2800" b="1" dirty="0"/>
          </a:p>
          <a:p>
            <a:pPr marL="684213" indent="-342900">
              <a:buFont typeface="Arial" panose="020B0604020202020204" pitchFamily="34" charset="0"/>
              <a:buChar char="•"/>
            </a:pPr>
            <a:r>
              <a:rPr lang="en-GB" sz="2800" b="1" dirty="0"/>
              <a:t>Medium</a:t>
            </a:r>
            <a:r>
              <a:rPr lang="en-GB" sz="2800" dirty="0"/>
              <a:t> – Match 40-50% of descriptors</a:t>
            </a:r>
          </a:p>
          <a:p>
            <a:pPr marL="684213" indent="-342900">
              <a:buFont typeface="Arial" panose="020B0604020202020204" pitchFamily="34" charset="0"/>
              <a:buChar char="•"/>
            </a:pPr>
            <a:r>
              <a:rPr lang="en-GB" sz="2800" b="1" dirty="0"/>
              <a:t>High</a:t>
            </a:r>
            <a:r>
              <a:rPr lang="en-GB" sz="2800" dirty="0"/>
              <a:t> – Match Most of descriptors</a:t>
            </a:r>
          </a:p>
          <a:p>
            <a:endParaRPr lang="en-GB" dirty="0"/>
          </a:p>
        </p:txBody>
      </p:sp>
    </p:spTree>
    <p:extLst>
      <p:ext uri="{BB962C8B-B14F-4D97-AF65-F5344CB8AC3E}">
        <p14:creationId xmlns:p14="http://schemas.microsoft.com/office/powerpoint/2010/main" val="149268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A280-8AFA-436F-86D5-3755312CA1BA}"/>
              </a:ext>
            </a:extLst>
          </p:cNvPr>
          <p:cNvSpPr>
            <a:spLocks noGrp="1"/>
          </p:cNvSpPr>
          <p:nvPr>
            <p:ph type="title"/>
          </p:nvPr>
        </p:nvSpPr>
        <p:spPr>
          <a:xfrm>
            <a:off x="323357" y="188640"/>
            <a:ext cx="8414324" cy="1656183"/>
          </a:xfrm>
        </p:spPr>
        <p:txBody>
          <a:bodyPr/>
          <a:lstStyle/>
          <a:p>
            <a:r>
              <a:rPr lang="en-GB" dirty="0"/>
              <a:t>Detailed Criteria to determine Banding</a:t>
            </a:r>
          </a:p>
        </p:txBody>
      </p:sp>
      <p:sp>
        <p:nvSpPr>
          <p:cNvPr id="3" name="Content Placeholder 2">
            <a:extLst>
              <a:ext uri="{FF2B5EF4-FFF2-40B4-BE49-F238E27FC236}">
                <a16:creationId xmlns:a16="http://schemas.microsoft.com/office/drawing/2014/main" id="{82BB4A97-9958-40E2-BF1C-316B22B7171D}"/>
              </a:ext>
            </a:extLst>
          </p:cNvPr>
          <p:cNvSpPr>
            <a:spLocks noGrp="1"/>
          </p:cNvSpPr>
          <p:nvPr>
            <p:ph idx="1"/>
          </p:nvPr>
        </p:nvSpPr>
        <p:spPr>
          <a:xfrm>
            <a:off x="467544" y="2276872"/>
            <a:ext cx="8363443" cy="3788017"/>
          </a:xfrm>
        </p:spPr>
        <p:txBody>
          <a:bodyPr/>
          <a:lstStyle/>
          <a:p>
            <a:pPr marL="0" indent="0">
              <a:buNone/>
            </a:pPr>
            <a:r>
              <a:rPr lang="en-GB" dirty="0"/>
              <a:t>Each individual range level is backed up by a detailed set of criteria used to describe and evidence the additional needs of the child or young person.</a:t>
            </a:r>
          </a:p>
          <a:p>
            <a:pPr marL="0" indent="0">
              <a:buNone/>
            </a:pPr>
            <a:endParaRPr lang="en-GB" dirty="0"/>
          </a:p>
        </p:txBody>
      </p:sp>
    </p:spTree>
    <p:extLst>
      <p:ext uri="{BB962C8B-B14F-4D97-AF65-F5344CB8AC3E}">
        <p14:creationId xmlns:p14="http://schemas.microsoft.com/office/powerpoint/2010/main" val="303492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9B35-7BF6-49E7-BEE7-06E40830B791}"/>
              </a:ext>
            </a:extLst>
          </p:cNvPr>
          <p:cNvSpPr>
            <a:spLocks noGrp="1"/>
          </p:cNvSpPr>
          <p:nvPr>
            <p:ph type="title"/>
          </p:nvPr>
        </p:nvSpPr>
        <p:spPr>
          <a:xfrm>
            <a:off x="318079" y="122368"/>
            <a:ext cx="8414324" cy="1110281"/>
          </a:xfrm>
        </p:spPr>
        <p:txBody>
          <a:bodyPr/>
          <a:lstStyle/>
          <a:p>
            <a:r>
              <a:rPr lang="en-GB" dirty="0"/>
              <a:t>Banding Levels</a:t>
            </a:r>
          </a:p>
        </p:txBody>
      </p:sp>
      <p:pic>
        <p:nvPicPr>
          <p:cNvPr id="4" name="Content Placeholder 17">
            <a:extLst>
              <a:ext uri="{FF2B5EF4-FFF2-40B4-BE49-F238E27FC236}">
                <a16:creationId xmlns:a16="http://schemas.microsoft.com/office/drawing/2014/main" id="{CC986E58-5F02-4B07-8FA7-1047803F1E9A}"/>
              </a:ext>
            </a:extLst>
          </p:cNvPr>
          <p:cNvPicPr>
            <a:picLocks noGrp="1" noChangeAspect="1"/>
          </p:cNvPicPr>
          <p:nvPr/>
        </p:nvPicPr>
        <p:blipFill>
          <a:blip r:embed="rId3"/>
          <a:stretch>
            <a:fillRect/>
          </a:stretch>
        </p:blipFill>
        <p:spPr>
          <a:xfrm>
            <a:off x="318079" y="970177"/>
            <a:ext cx="8507841" cy="4540747"/>
          </a:xfrm>
          <a:prstGeom prst="rect">
            <a:avLst/>
          </a:prstGeom>
        </p:spPr>
      </p:pic>
    </p:spTree>
    <p:extLst>
      <p:ext uri="{BB962C8B-B14F-4D97-AF65-F5344CB8AC3E}">
        <p14:creationId xmlns:p14="http://schemas.microsoft.com/office/powerpoint/2010/main" val="376630147"/>
      </p:ext>
    </p:extLst>
  </p:cSld>
  <p:clrMapOvr>
    <a:masterClrMapping/>
  </p:clrMapOvr>
</p:sld>
</file>

<file path=ppt/theme/theme1.xml><?xml version="1.0" encoding="utf-8"?>
<a:theme xmlns:a="http://schemas.openxmlformats.org/drawingml/2006/main" name="stoke cr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stoke crest</Template>
  <TotalTime>1194</TotalTime>
  <Words>824</Words>
  <Application>Microsoft Office PowerPoint</Application>
  <PresentationFormat>On-screen Show (4:3)</PresentationFormat>
  <Paragraphs>87</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Arial Narrow</vt:lpstr>
      <vt:lpstr>Calibri</vt:lpstr>
      <vt:lpstr>Times New Roman</vt:lpstr>
      <vt:lpstr>stoke crest</vt:lpstr>
      <vt:lpstr>High Needs Banding Consultation </vt:lpstr>
      <vt:lpstr>Current System</vt:lpstr>
      <vt:lpstr>Early Support and the Graduated Approach (GA)</vt:lpstr>
      <vt:lpstr>2 Key Documents: </vt:lpstr>
      <vt:lpstr>Review of how the money is allocated-the High Needs Funding</vt:lpstr>
      <vt:lpstr>Proposed Changes:</vt:lpstr>
      <vt:lpstr>Proposed New Ranges</vt:lpstr>
      <vt:lpstr>Detailed Criteria to determine Banding</vt:lpstr>
      <vt:lpstr>Banding Levels</vt:lpstr>
      <vt:lpstr>Level of Support</vt:lpstr>
      <vt:lpstr> Consultation on the new guidance document for SEND and high needs funding arrangements for CYPs with special educational needs and EHCPs </vt:lpstr>
      <vt:lpstr>Aim of the New Guidance Document</vt:lpstr>
      <vt:lpstr>Who is the document for?</vt:lpstr>
      <vt:lpstr>Have your say  </vt:lpstr>
    </vt:vector>
  </TitlesOfParts>
  <Company>Stoke-on-Trent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Stoke on Trent Autism Team</dc:title>
  <dc:creator>Desktop Administrator (Local)</dc:creator>
  <cp:lastModifiedBy>Andy Crabtree</cp:lastModifiedBy>
  <cp:revision>104</cp:revision>
  <cp:lastPrinted>2018-10-16T10:15:44Z</cp:lastPrinted>
  <dcterms:created xsi:type="dcterms:W3CDTF">2018-10-01T14:17:32Z</dcterms:created>
  <dcterms:modified xsi:type="dcterms:W3CDTF">2023-11-21T10:53:29Z</dcterms:modified>
</cp:coreProperties>
</file>